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handoutMasterIdLst>
    <p:handoutMasterId r:id="rId32"/>
  </p:handoutMasterIdLst>
  <p:sldIdLst>
    <p:sldId id="273" r:id="rId5"/>
    <p:sldId id="1067" r:id="rId6"/>
    <p:sldId id="1068" r:id="rId7"/>
    <p:sldId id="1069" r:id="rId8"/>
    <p:sldId id="258" r:id="rId9"/>
    <p:sldId id="265" r:id="rId10"/>
    <p:sldId id="267" r:id="rId11"/>
    <p:sldId id="269" r:id="rId12"/>
    <p:sldId id="282" r:id="rId13"/>
    <p:sldId id="281" r:id="rId14"/>
    <p:sldId id="1048" r:id="rId15"/>
    <p:sldId id="268" r:id="rId16"/>
    <p:sldId id="270" r:id="rId17"/>
    <p:sldId id="271" r:id="rId18"/>
    <p:sldId id="1049" r:id="rId19"/>
    <p:sldId id="274" r:id="rId20"/>
    <p:sldId id="275" r:id="rId21"/>
    <p:sldId id="276" r:id="rId22"/>
    <p:sldId id="277" r:id="rId23"/>
    <p:sldId id="278" r:id="rId24"/>
    <p:sldId id="1053" r:id="rId25"/>
    <p:sldId id="1070" r:id="rId26"/>
    <p:sldId id="584" r:id="rId27"/>
    <p:sldId id="1032" r:id="rId28"/>
    <p:sldId id="1066" r:id="rId29"/>
    <p:sldId id="27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0" autoAdjust="0"/>
    <p:restoredTop sz="94619" autoAdjust="0"/>
  </p:normalViewPr>
  <p:slideViewPr>
    <p:cSldViewPr snapToGrid="0">
      <p:cViewPr varScale="1">
        <p:scale>
          <a:sx n="114" d="100"/>
          <a:sy n="114" d="100"/>
        </p:scale>
        <p:origin x="300" y="11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0C67C2-0299-4EF6-9DCF-F9094E0D69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b="1" dirty="0"/>
              <a:t>Employment Law Solutions, Inc.</a:t>
            </a:r>
          </a:p>
        </p:txBody>
      </p:sp>
      <p:sp>
        <p:nvSpPr>
          <p:cNvPr id="3" name="Date Placeholder 2">
            <a:extLst>
              <a:ext uri="{FF2B5EF4-FFF2-40B4-BE49-F238E27FC236}">
                <a16:creationId xmlns:a16="http://schemas.microsoft.com/office/drawing/2014/main" id="{02ECCA30-0A15-45D9-B1A5-AFB0049DB7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b="1" dirty="0"/>
              <a:t>New Laws 2021</a:t>
            </a:r>
          </a:p>
        </p:txBody>
      </p:sp>
      <p:sp>
        <p:nvSpPr>
          <p:cNvPr id="4" name="Footer Placeholder 3">
            <a:extLst>
              <a:ext uri="{FF2B5EF4-FFF2-40B4-BE49-F238E27FC236}">
                <a16:creationId xmlns:a16="http://schemas.microsoft.com/office/drawing/2014/main" id="{CDE85628-2973-4E57-80FC-813435887B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www.defendwork.com</a:t>
            </a:r>
          </a:p>
        </p:txBody>
      </p:sp>
      <p:sp>
        <p:nvSpPr>
          <p:cNvPr id="5" name="Slide Number Placeholder 4">
            <a:extLst>
              <a:ext uri="{FF2B5EF4-FFF2-40B4-BE49-F238E27FC236}">
                <a16:creationId xmlns:a16="http://schemas.microsoft.com/office/drawing/2014/main" id="{7CE9E2DA-D4FE-4727-8868-6716C9F7492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816890-F189-40E3-8267-E871EEA38EE8}" type="slidenum">
              <a:rPr lang="en-US" smtClean="0"/>
              <a:t>‹#›</a:t>
            </a:fld>
            <a:endParaRPr lang="en-US"/>
          </a:p>
        </p:txBody>
      </p:sp>
    </p:spTree>
    <p:extLst>
      <p:ext uri="{BB962C8B-B14F-4D97-AF65-F5344CB8AC3E}">
        <p14:creationId xmlns:p14="http://schemas.microsoft.com/office/powerpoint/2010/main" val="1816837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90C5E5-491F-45A3-A4E4-CAC9E070F13A}" type="datetimeFigureOut">
              <a:rPr lang="en-US" smtClean="0"/>
              <a:t>4/20/2021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1BFB3B-9D68-4B59-8BC6-9474EC1B4125}" type="slidenum">
              <a:rPr lang="en-US" smtClean="0"/>
              <a:t>‹#›</a:t>
            </a:fld>
            <a:endParaRPr lang="en-US"/>
          </a:p>
        </p:txBody>
      </p:sp>
    </p:spTree>
    <p:extLst>
      <p:ext uri="{BB962C8B-B14F-4D97-AF65-F5344CB8AC3E}">
        <p14:creationId xmlns:p14="http://schemas.microsoft.com/office/powerpoint/2010/main" val="265228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4/20/2021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4"/>
        <p:cNvGrpSpPr/>
        <p:nvPr/>
      </p:nvGrpSpPr>
      <p:grpSpPr>
        <a:xfrm>
          <a:off x="0" y="0"/>
          <a:ext cx="0" cy="0"/>
          <a:chOff x="0" y="0"/>
          <a:chExt cx="0" cy="0"/>
        </a:xfrm>
      </p:grpSpPr>
      <p:sp>
        <p:nvSpPr>
          <p:cNvPr id="25" name="Google Shape;25;p5"/>
          <p:cNvSpPr/>
          <p:nvPr/>
        </p:nvSpPr>
        <p:spPr>
          <a:xfrm>
            <a:off x="-33" y="0"/>
            <a:ext cx="12192000" cy="1750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26" name="Google Shape;26;p5" descr="marco.png"/>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7" name="Google Shape;27;p5"/>
          <p:cNvSpPr txBox="1">
            <a:spLocks noGrp="1"/>
          </p:cNvSpPr>
          <p:nvPr>
            <p:ph type="title"/>
          </p:nvPr>
        </p:nvSpPr>
        <p:spPr>
          <a:xfrm>
            <a:off x="1346933" y="864967"/>
            <a:ext cx="9508400" cy="8952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
          <p:cNvSpPr txBox="1">
            <a:spLocks noGrp="1"/>
          </p:cNvSpPr>
          <p:nvPr>
            <p:ph type="body" idx="1"/>
          </p:nvPr>
        </p:nvSpPr>
        <p:spPr>
          <a:xfrm>
            <a:off x="1346933" y="1913267"/>
            <a:ext cx="9508400" cy="3706800"/>
          </a:xfrm>
          <a:prstGeom prst="rect">
            <a:avLst/>
          </a:prstGeom>
        </p:spPr>
        <p:txBody>
          <a:bodyPr spcFirstLastPara="1" wrap="square" lIns="91425" tIns="91425" rIns="91425" bIns="91425" anchor="t" anchorCtr="0">
            <a:noAutofit/>
          </a:bodyPr>
          <a:lstStyle>
            <a:lvl1pPr marL="609585" lvl="0" indent="-507987">
              <a:spcBef>
                <a:spcPts val="800"/>
              </a:spcBef>
              <a:spcAft>
                <a:spcPts val="0"/>
              </a:spcAft>
              <a:buSzPts val="24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a:lvl4pPr>
            <a:lvl5pPr marL="3047924" lvl="4" indent="-507987">
              <a:spcBef>
                <a:spcPts val="0"/>
              </a:spcBef>
              <a:spcAft>
                <a:spcPts val="0"/>
              </a:spcAft>
              <a:buSzPts val="2400"/>
              <a:buChar char="○"/>
              <a:defRPr/>
            </a:lvl5pPr>
            <a:lvl6pPr marL="3657509" lvl="5" indent="-507987">
              <a:spcBef>
                <a:spcPts val="0"/>
              </a:spcBef>
              <a:spcAft>
                <a:spcPts val="0"/>
              </a:spcAft>
              <a:buSzPts val="2400"/>
              <a:buChar char="■"/>
              <a:defRPr/>
            </a:lvl6pPr>
            <a:lvl7pPr marL="4267093" lvl="6" indent="-507987">
              <a:spcBef>
                <a:spcPts val="0"/>
              </a:spcBef>
              <a:spcAft>
                <a:spcPts val="0"/>
              </a:spcAft>
              <a:buSzPts val="2400"/>
              <a:buChar char="●"/>
              <a:defRPr/>
            </a:lvl7pPr>
            <a:lvl8pPr marL="4876678" lvl="7" indent="-507987">
              <a:spcBef>
                <a:spcPts val="0"/>
              </a:spcBef>
              <a:spcAft>
                <a:spcPts val="0"/>
              </a:spcAft>
              <a:buSzPts val="2400"/>
              <a:buChar char="○"/>
              <a:defRPr/>
            </a:lvl8pPr>
            <a:lvl9pPr marL="5486263" lvl="8" indent="-507987">
              <a:spcBef>
                <a:spcPts val="0"/>
              </a:spcBef>
              <a:spcAft>
                <a:spcPts val="0"/>
              </a:spcAft>
              <a:buSzPts val="2400"/>
              <a:buChar char="■"/>
              <a:defRPr/>
            </a:lvl9pPr>
          </a:lstStyle>
          <a:p>
            <a:endParaRPr/>
          </a:p>
        </p:txBody>
      </p:sp>
      <p:sp>
        <p:nvSpPr>
          <p:cNvPr id="29" name="Google Shape;29;p5"/>
          <p:cNvSpPr txBox="1">
            <a:spLocks noGrp="1"/>
          </p:cNvSpPr>
          <p:nvPr>
            <p:ph type="sldNum" idx="12"/>
          </p:nvPr>
        </p:nvSpPr>
        <p:spPr>
          <a:xfrm>
            <a:off x="10355233" y="864967"/>
            <a:ext cx="731600" cy="8952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3875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4/20/2021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4/20/2021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4/20/2021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4/20/2021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4/20/2021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4/20/2021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4/20/2021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4/20/2021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cpassaglia@defendwork.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o.tfaforms.net/f/Report_Unemployment_Identity_Theft" TargetMode="External"/><Relationship Id="rId2" Type="http://schemas.openxmlformats.org/officeDocument/2006/relationships/hyperlink" Target="https://co.tfaforms.net/f/Employer_Reported_Identity_Thef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40" name="Rectangle 3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8372723" y="850791"/>
            <a:ext cx="3202016" cy="4198288"/>
          </a:xfrm>
        </p:spPr>
        <p:txBody>
          <a:bodyPr anchor="ctr">
            <a:normAutofit/>
          </a:bodyPr>
          <a:lstStyle/>
          <a:p>
            <a:r>
              <a:rPr lang="en-US" sz="3600" dirty="0">
                <a:solidFill>
                  <a:srgbClr val="FFFFFF"/>
                </a:solidFill>
              </a:rPr>
              <a:t>MANAGING EMPLOYEES IN 2021</a:t>
            </a:r>
          </a:p>
        </p:txBody>
      </p:sp>
      <p:sp>
        <p:nvSpPr>
          <p:cNvPr id="42" name="Rectangle 4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8372723" y="5545331"/>
            <a:ext cx="3202016" cy="649222"/>
          </a:xfrm>
          <a:noFill/>
        </p:spPr>
        <p:txBody>
          <a:bodyPr anchor="ctr">
            <a:normAutofit fontScale="85000" lnSpcReduction="20000"/>
          </a:bodyPr>
          <a:lstStyle/>
          <a:p>
            <a:r>
              <a:rPr lang="en-US" sz="1800" dirty="0">
                <a:solidFill>
                  <a:srgbClr val="FFFFFF">
                    <a:alpha val="75000"/>
                  </a:srgbClr>
                </a:solidFill>
              </a:rPr>
              <a:t>CHUCK PASSAGLIA</a:t>
            </a:r>
          </a:p>
          <a:p>
            <a:r>
              <a:rPr lang="en-US" sz="1800" dirty="0">
                <a:solidFill>
                  <a:srgbClr val="FFFFFF">
                    <a:alpha val="75000"/>
                  </a:srgbClr>
                </a:solidFill>
              </a:rPr>
              <a:t>EMPLOYMENT LAW SOLUTIONS, INC.</a:t>
            </a:r>
          </a:p>
        </p:txBody>
      </p:sp>
      <p:pic>
        <p:nvPicPr>
          <p:cNvPr id="5" name="Picture 4">
            <a:extLst>
              <a:ext uri="{FF2B5EF4-FFF2-40B4-BE49-F238E27FC236}">
                <a16:creationId xmlns:a16="http://schemas.microsoft.com/office/drawing/2014/main" id="{9B87FA6E-AF9F-4BB6-9DEB-C1F92F517F60}"/>
              </a:ext>
            </a:extLst>
          </p:cNvPr>
          <p:cNvPicPr>
            <a:picLocks noChangeAspect="1"/>
          </p:cNvPicPr>
          <p:nvPr/>
        </p:nvPicPr>
        <p:blipFill>
          <a:blip r:embed="rId2"/>
          <a:stretch>
            <a:fillRect/>
          </a:stretch>
        </p:blipFill>
        <p:spPr>
          <a:xfrm>
            <a:off x="61720" y="471880"/>
            <a:ext cx="8058150" cy="5884971"/>
          </a:xfrm>
          <a:prstGeom prst="rect">
            <a:avLst/>
          </a:prstGeom>
        </p:spPr>
      </p:pic>
    </p:spTree>
    <p:extLst>
      <p:ext uri="{BB962C8B-B14F-4D97-AF65-F5344CB8AC3E}">
        <p14:creationId xmlns:p14="http://schemas.microsoft.com/office/powerpoint/2010/main" val="2424003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3194F-82CE-4DE2-B23E-25F7A2EC00D4}"/>
              </a:ext>
            </a:extLst>
          </p:cNvPr>
          <p:cNvSpPr>
            <a:spLocks noGrp="1"/>
          </p:cNvSpPr>
          <p:nvPr>
            <p:ph type="title"/>
          </p:nvPr>
        </p:nvSpPr>
        <p:spPr>
          <a:xfrm>
            <a:off x="581192" y="702156"/>
            <a:ext cx="11029616" cy="715583"/>
          </a:xfrm>
        </p:spPr>
        <p:txBody>
          <a:bodyPr>
            <a:noAutofit/>
          </a:bodyPr>
          <a:lstStyle/>
          <a:p>
            <a:r>
              <a:rPr lang="en-US" dirty="0">
                <a:solidFill>
                  <a:schemeClr val="tx1"/>
                </a:solidFill>
                <a:cs typeface="Arial" panose="020B0604020202020204" pitchFamily="34" charset="0"/>
              </a:rPr>
              <a:t>Posting requirements: Promotional opportunities </a:t>
            </a:r>
          </a:p>
        </p:txBody>
      </p:sp>
      <p:sp>
        <p:nvSpPr>
          <p:cNvPr id="3" name="Content Placeholder 2">
            <a:extLst>
              <a:ext uri="{FF2B5EF4-FFF2-40B4-BE49-F238E27FC236}">
                <a16:creationId xmlns:a16="http://schemas.microsoft.com/office/drawing/2014/main" id="{78351B9C-C7CD-4F2C-B2BA-E3A62812A29A}"/>
              </a:ext>
            </a:extLst>
          </p:cNvPr>
          <p:cNvSpPr>
            <a:spLocks noGrp="1"/>
          </p:cNvSpPr>
          <p:nvPr>
            <p:ph idx="1"/>
          </p:nvPr>
        </p:nvSpPr>
        <p:spPr>
          <a:xfrm>
            <a:off x="581192" y="1737360"/>
            <a:ext cx="11029616" cy="4663440"/>
          </a:xfrm>
        </p:spPr>
        <p:txBody>
          <a:bodyPr>
            <a:noAutofit/>
          </a:bodyPr>
          <a:lstStyle/>
          <a:p>
            <a:pPr>
              <a:lnSpc>
                <a:spcPct val="100000"/>
              </a:lnSpc>
              <a:spcBef>
                <a:spcPts val="0"/>
              </a:spcBef>
              <a:spcAft>
                <a:spcPts val="0"/>
              </a:spcAft>
            </a:pPr>
            <a:r>
              <a:rPr lang="en-US" sz="2000" b="1" dirty="0">
                <a:solidFill>
                  <a:schemeClr val="tx1"/>
                </a:solidFill>
                <a:latin typeface="Arial" panose="020B0604020202020204" pitchFamily="34" charset="0"/>
                <a:cs typeface="Arial" panose="020B0604020202020204" pitchFamily="34" charset="0"/>
              </a:rPr>
              <a:t>When required</a:t>
            </a:r>
            <a:r>
              <a:rPr lang="en-US" sz="2000" dirty="0">
                <a:solidFill>
                  <a:schemeClr val="tx1"/>
                </a:solidFill>
                <a:latin typeface="Arial" panose="020B0604020202020204" pitchFamily="34" charset="0"/>
                <a:cs typeface="Arial" panose="020B0604020202020204" pitchFamily="34" charset="0"/>
              </a:rPr>
              <a:t>. A “promotional opportunity” exists when an employer has or anticipates </a:t>
            </a:r>
            <a:r>
              <a:rPr lang="en-US" sz="2000" b="1" dirty="0">
                <a:solidFill>
                  <a:schemeClr val="tx1"/>
                </a:solidFill>
                <a:latin typeface="Arial" panose="020B0604020202020204" pitchFamily="34" charset="0"/>
                <a:cs typeface="Arial" panose="020B0604020202020204" pitchFamily="34" charset="0"/>
              </a:rPr>
              <a:t>a vacancy </a:t>
            </a:r>
            <a:r>
              <a:rPr lang="en-US" sz="2000" dirty="0">
                <a:solidFill>
                  <a:schemeClr val="tx1"/>
                </a:solidFill>
                <a:latin typeface="Arial" panose="020B0604020202020204" pitchFamily="34" charset="0"/>
                <a:cs typeface="Arial" panose="020B0604020202020204" pitchFamily="34" charset="0"/>
              </a:rPr>
              <a:t>in an existing or new position that </a:t>
            </a:r>
            <a:r>
              <a:rPr lang="en-US" sz="2000" i="1" dirty="0">
                <a:solidFill>
                  <a:schemeClr val="tx1"/>
                </a:solidFill>
                <a:latin typeface="Arial" panose="020B0604020202020204" pitchFamily="34" charset="0"/>
                <a:cs typeface="Arial" panose="020B0604020202020204" pitchFamily="34" charset="0"/>
              </a:rPr>
              <a:t>could be considered a promotion</a:t>
            </a:r>
            <a:r>
              <a:rPr lang="en-US" sz="2000" dirty="0">
                <a:solidFill>
                  <a:schemeClr val="tx1"/>
                </a:solidFill>
                <a:latin typeface="Arial" panose="020B0604020202020204" pitchFamily="34" charset="0"/>
                <a:cs typeface="Arial" panose="020B0604020202020204" pitchFamily="34" charset="0"/>
              </a:rPr>
              <a:t> for one or more employee(s) in terms of compensation, benefits, status, duties, or access to further advancement. [Includes job change to new position or promotion along fixed career path; e.g., </a:t>
            </a:r>
            <a:r>
              <a:rPr lang="en-US" sz="2000" i="1" dirty="0">
                <a:solidFill>
                  <a:schemeClr val="tx1"/>
                </a:solidFill>
                <a:latin typeface="Arial" panose="020B0604020202020204" pitchFamily="34" charset="0"/>
                <a:cs typeface="Arial" panose="020B0604020202020204" pitchFamily="34" charset="0"/>
              </a:rPr>
              <a:t>step progressions</a:t>
            </a:r>
            <a:r>
              <a:rPr lang="en-US" sz="2000" dirty="0">
                <a:solidFill>
                  <a:schemeClr val="tx1"/>
                </a:solidFill>
                <a:latin typeface="Arial" panose="020B0604020202020204" pitchFamily="34" charset="0"/>
                <a:cs typeface="Arial" panose="020B0604020202020204" pitchFamily="34" charset="0"/>
              </a:rPr>
              <a:t>] </a:t>
            </a:r>
          </a:p>
          <a:p>
            <a:pPr>
              <a:lnSpc>
                <a:spcPct val="100000"/>
              </a:lnSpc>
              <a:spcBef>
                <a:spcPts val="0"/>
              </a:spcBef>
              <a:spcAft>
                <a:spcPts val="0"/>
              </a:spcAft>
            </a:pPr>
            <a:r>
              <a:rPr lang="en-US" sz="2000" b="1" dirty="0">
                <a:solidFill>
                  <a:schemeClr val="tx1"/>
                </a:solidFill>
                <a:latin typeface="Arial" panose="020B0604020202020204" pitchFamily="34" charset="0"/>
                <a:cs typeface="Arial" panose="020B0604020202020204" pitchFamily="34" charset="0"/>
              </a:rPr>
              <a:t>Contents</a:t>
            </a:r>
            <a:r>
              <a:rPr lang="en-US" sz="2000" dirty="0">
                <a:solidFill>
                  <a:schemeClr val="tx1"/>
                </a:solidFill>
                <a:latin typeface="Arial" panose="020B0604020202020204" pitchFamily="34" charset="0"/>
                <a:cs typeface="Arial" panose="020B0604020202020204" pitchFamily="34" charset="0"/>
              </a:rPr>
              <a:t>. A communication announcing, posting, or otherwise making a promotional opportunity known </a:t>
            </a:r>
            <a:r>
              <a:rPr lang="en-US" sz="2000" i="1" dirty="0">
                <a:solidFill>
                  <a:schemeClr val="tx1"/>
                </a:solidFill>
                <a:latin typeface="Arial" panose="020B0604020202020204" pitchFamily="34" charset="0"/>
                <a:cs typeface="Arial" panose="020B0604020202020204" pitchFamily="34" charset="0"/>
              </a:rPr>
              <a:t>must be in writing </a:t>
            </a:r>
            <a:r>
              <a:rPr lang="en-US" sz="2000" dirty="0">
                <a:solidFill>
                  <a:schemeClr val="tx1"/>
                </a:solidFill>
                <a:latin typeface="Arial" panose="020B0604020202020204" pitchFamily="34" charset="0"/>
                <a:cs typeface="Arial" panose="020B0604020202020204" pitchFamily="34" charset="0"/>
              </a:rPr>
              <a:t>and include at least (A) </a:t>
            </a:r>
            <a:r>
              <a:rPr lang="en-US" sz="2000" i="1" dirty="0">
                <a:solidFill>
                  <a:schemeClr val="tx1"/>
                </a:solidFill>
                <a:latin typeface="Arial" panose="020B0604020202020204" pitchFamily="34" charset="0"/>
                <a:cs typeface="Arial" panose="020B0604020202020204" pitchFamily="34" charset="0"/>
              </a:rPr>
              <a:t>job title</a:t>
            </a:r>
            <a:r>
              <a:rPr lang="en-US" sz="2000" dirty="0">
                <a:solidFill>
                  <a:schemeClr val="tx1"/>
                </a:solidFill>
                <a:latin typeface="Arial" panose="020B0604020202020204" pitchFamily="34" charset="0"/>
                <a:cs typeface="Arial" panose="020B0604020202020204" pitchFamily="34" charset="0"/>
              </a:rPr>
              <a:t>, (B) </a:t>
            </a:r>
            <a:r>
              <a:rPr lang="en-US" sz="2000" i="1" dirty="0">
                <a:solidFill>
                  <a:schemeClr val="tx1"/>
                </a:solidFill>
                <a:latin typeface="Arial" panose="020B0604020202020204" pitchFamily="34" charset="0"/>
                <a:cs typeface="Arial" panose="020B0604020202020204" pitchFamily="34" charset="0"/>
              </a:rPr>
              <a:t>compensation and benefits</a:t>
            </a:r>
            <a:r>
              <a:rPr lang="en-US" sz="2000" dirty="0">
                <a:solidFill>
                  <a:schemeClr val="tx1"/>
                </a:solidFill>
                <a:latin typeface="Arial" panose="020B0604020202020204" pitchFamily="34" charset="0"/>
                <a:cs typeface="Arial" panose="020B0604020202020204" pitchFamily="34" charset="0"/>
              </a:rPr>
              <a:t>, and (C) </a:t>
            </a:r>
            <a:r>
              <a:rPr lang="en-US" sz="2000" i="1" dirty="0">
                <a:solidFill>
                  <a:schemeClr val="tx1"/>
                </a:solidFill>
                <a:latin typeface="Arial" panose="020B0604020202020204" pitchFamily="34" charset="0"/>
                <a:cs typeface="Arial" panose="020B0604020202020204" pitchFamily="34" charset="0"/>
              </a:rPr>
              <a:t>means by which employees may apply for the position</a:t>
            </a:r>
            <a:r>
              <a:rPr lang="en-US" sz="2000" dirty="0">
                <a:solidFill>
                  <a:schemeClr val="tx1"/>
                </a:solidFill>
                <a:latin typeface="Arial" panose="020B0604020202020204" pitchFamily="34" charset="0"/>
                <a:cs typeface="Arial" panose="020B0604020202020204" pitchFamily="34" charset="0"/>
              </a:rPr>
              <a:t>.</a:t>
            </a:r>
          </a:p>
          <a:p>
            <a:pPr>
              <a:lnSpc>
                <a:spcPct val="100000"/>
              </a:lnSpc>
              <a:spcBef>
                <a:spcPts val="0"/>
              </a:spcBef>
              <a:spcAft>
                <a:spcPts val="0"/>
              </a:spcAft>
            </a:pPr>
            <a:r>
              <a:rPr lang="en-US" sz="2000" b="1" dirty="0">
                <a:solidFill>
                  <a:schemeClr val="tx1"/>
                </a:solidFill>
                <a:latin typeface="Arial" panose="020B0604020202020204" pitchFamily="34" charset="0"/>
                <a:cs typeface="Arial" panose="020B0604020202020204" pitchFamily="34" charset="0"/>
              </a:rPr>
              <a:t>Method</a:t>
            </a:r>
            <a:r>
              <a:rPr lang="en-US" sz="2000" dirty="0">
                <a:solidFill>
                  <a:schemeClr val="tx1"/>
                </a:solidFill>
                <a:latin typeface="Arial" panose="020B0604020202020204" pitchFamily="34" charset="0"/>
                <a:cs typeface="Arial" panose="020B0604020202020204" pitchFamily="34" charset="0"/>
              </a:rPr>
              <a:t>. An employer makes “reasonable efforts” with any method(s) by which all covered employees (A) can access within their regular workplace, either online or in hard copy, and (B) are told where to find required postings or announcements. Alternative method must be used if particular method does not reach all employees.</a:t>
            </a:r>
          </a:p>
          <a:p>
            <a:pPr>
              <a:lnSpc>
                <a:spcPct val="100000"/>
              </a:lnSpc>
              <a:spcBef>
                <a:spcPts val="0"/>
              </a:spcBef>
              <a:spcAft>
                <a:spcPts val="0"/>
              </a:spcAft>
            </a:pPr>
            <a:r>
              <a:rPr lang="en-US" sz="2000" b="1" dirty="0">
                <a:solidFill>
                  <a:schemeClr val="tx1"/>
                </a:solidFill>
                <a:latin typeface="Arial" panose="020B0604020202020204" pitchFamily="34" charset="0"/>
                <a:cs typeface="Arial" panose="020B0604020202020204" pitchFamily="34" charset="0"/>
              </a:rPr>
              <a:t>Qualifications</a:t>
            </a:r>
            <a:r>
              <a:rPr lang="en-US" sz="2000" dirty="0">
                <a:solidFill>
                  <a:schemeClr val="tx1"/>
                </a:solidFill>
                <a:latin typeface="Arial" panose="020B0604020202020204" pitchFamily="34" charset="0"/>
                <a:cs typeface="Arial" panose="020B0604020202020204" pitchFamily="34" charset="0"/>
              </a:rPr>
              <a:t>. Employers must notify </a:t>
            </a:r>
            <a:r>
              <a:rPr lang="en-US" sz="2000" b="1" dirty="0">
                <a:solidFill>
                  <a:schemeClr val="tx1"/>
                </a:solidFill>
                <a:latin typeface="Arial" panose="020B0604020202020204" pitchFamily="34" charset="0"/>
                <a:cs typeface="Arial" panose="020B0604020202020204" pitchFamily="34" charset="0"/>
              </a:rPr>
              <a:t>all employees of all promotional opportunities</a:t>
            </a:r>
            <a:r>
              <a:rPr lang="en-US" sz="2000" dirty="0">
                <a:solidFill>
                  <a:schemeClr val="tx1"/>
                </a:solidFill>
                <a:latin typeface="Arial" panose="020B0604020202020204" pitchFamily="34" charset="0"/>
                <a:cs typeface="Arial" panose="020B0604020202020204" pitchFamily="34" charset="0"/>
              </a:rPr>
              <a:t>, and may not limit notice to those employees it deems qualified for the position, </a:t>
            </a:r>
            <a:r>
              <a:rPr lang="en-US" sz="2000" i="1" dirty="0">
                <a:solidFill>
                  <a:schemeClr val="tx1"/>
                </a:solidFill>
                <a:latin typeface="Arial" panose="020B0604020202020204" pitchFamily="34" charset="0"/>
                <a:cs typeface="Arial" panose="020B0604020202020204" pitchFamily="34" charset="0"/>
              </a:rPr>
              <a:t>but may state that applications are open to only those with certain qualifications, and may screen or reject candidates based on such qualifications. </a:t>
            </a:r>
          </a:p>
          <a:p>
            <a:pPr>
              <a:lnSpc>
                <a:spcPct val="100000"/>
              </a:lnSpc>
              <a:spcBef>
                <a:spcPts val="0"/>
              </a:spcBef>
              <a:spcAft>
                <a:spcPts val="0"/>
              </a:spcAft>
            </a:pPr>
            <a:endParaRPr lang="en-US" sz="15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4424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3194F-82CE-4DE2-B23E-25F7A2EC00D4}"/>
              </a:ext>
            </a:extLst>
          </p:cNvPr>
          <p:cNvSpPr>
            <a:spLocks noGrp="1"/>
          </p:cNvSpPr>
          <p:nvPr>
            <p:ph type="title"/>
          </p:nvPr>
        </p:nvSpPr>
        <p:spPr>
          <a:xfrm>
            <a:off x="581192" y="702156"/>
            <a:ext cx="11029616" cy="799473"/>
          </a:xfrm>
        </p:spPr>
        <p:txBody>
          <a:bodyPr>
            <a:noAutofit/>
          </a:bodyPr>
          <a:lstStyle/>
          <a:p>
            <a:r>
              <a:rPr lang="en-US" dirty="0">
                <a:solidFill>
                  <a:schemeClr val="tx1"/>
                </a:solidFill>
                <a:cs typeface="Arial" panose="020B0604020202020204" pitchFamily="34" charset="0"/>
              </a:rPr>
              <a:t>EXCEPTIONS to Posting requirement</a:t>
            </a:r>
          </a:p>
        </p:txBody>
      </p:sp>
      <p:sp>
        <p:nvSpPr>
          <p:cNvPr id="3" name="Content Placeholder 2">
            <a:extLst>
              <a:ext uri="{FF2B5EF4-FFF2-40B4-BE49-F238E27FC236}">
                <a16:creationId xmlns:a16="http://schemas.microsoft.com/office/drawing/2014/main" id="{78351B9C-C7CD-4F2C-B2BA-E3A62812A29A}"/>
              </a:ext>
            </a:extLst>
          </p:cNvPr>
          <p:cNvSpPr>
            <a:spLocks noGrp="1"/>
          </p:cNvSpPr>
          <p:nvPr>
            <p:ph idx="1"/>
          </p:nvPr>
        </p:nvSpPr>
        <p:spPr>
          <a:xfrm>
            <a:off x="704675" y="2684477"/>
            <a:ext cx="10805020" cy="2873499"/>
          </a:xfrm>
        </p:spPr>
        <p:txBody>
          <a:bodyPr>
            <a:noAutofit/>
          </a:bodyPr>
          <a:lstStyle/>
          <a:p>
            <a:pPr>
              <a:lnSpc>
                <a:spcPct val="100000"/>
              </a:lnSpc>
              <a:spcBef>
                <a:spcPts val="0"/>
              </a:spcBef>
              <a:spcAft>
                <a:spcPts val="0"/>
              </a:spcAft>
            </a:pPr>
            <a:r>
              <a:rPr lang="en-US" sz="2000" b="1" dirty="0">
                <a:solidFill>
                  <a:schemeClr val="tx1"/>
                </a:solidFill>
                <a:latin typeface="Arial" panose="020B0604020202020204" pitchFamily="34" charset="0"/>
                <a:cs typeface="Arial" panose="020B0604020202020204" pitchFamily="34" charset="0"/>
              </a:rPr>
              <a:t>Confidentiality</a:t>
            </a:r>
            <a:r>
              <a:rPr lang="en-US" sz="2000" dirty="0">
                <a:solidFill>
                  <a:schemeClr val="tx1"/>
                </a:solidFill>
                <a:latin typeface="Arial" panose="020B0604020202020204" pitchFamily="34" charset="0"/>
                <a:cs typeface="Arial" panose="020B0604020202020204" pitchFamily="34" charset="0"/>
              </a:rPr>
              <a:t>. Opening is confidential because incumbent employee not aware of impending separation </a:t>
            </a:r>
          </a:p>
          <a:p>
            <a:pPr>
              <a:lnSpc>
                <a:spcPct val="100000"/>
              </a:lnSpc>
              <a:spcBef>
                <a:spcPts val="0"/>
              </a:spcBef>
              <a:spcAft>
                <a:spcPts val="0"/>
              </a:spcAft>
            </a:pPr>
            <a:r>
              <a:rPr lang="en-US" sz="2000" b="1" dirty="0">
                <a:solidFill>
                  <a:schemeClr val="tx1"/>
                </a:solidFill>
                <a:latin typeface="Arial" panose="020B0604020202020204" pitchFamily="34" charset="0"/>
                <a:cs typeface="Arial" panose="020B0604020202020204" pitchFamily="34" charset="0"/>
              </a:rPr>
              <a:t>Automatic promotion after trial period</a:t>
            </a:r>
            <a:r>
              <a:rPr lang="en-US" sz="2000" dirty="0">
                <a:solidFill>
                  <a:schemeClr val="tx1"/>
                </a:solidFill>
                <a:latin typeface="Arial" panose="020B0604020202020204" pitchFamily="34" charset="0"/>
                <a:cs typeface="Arial" panose="020B0604020202020204" pitchFamily="34" charset="0"/>
              </a:rPr>
              <a:t>. No promotion posting to other employees is required for a promotion within one year of an employee being hired with a written representation (offer letter; agreement; or policy published to employees) that the employer will automatically consider the employee for promotion to a specific position within one year based solely on their own performance and/or employer needs.</a:t>
            </a:r>
          </a:p>
          <a:p>
            <a:pPr>
              <a:lnSpc>
                <a:spcPct val="100000"/>
              </a:lnSpc>
              <a:spcBef>
                <a:spcPts val="0"/>
              </a:spcBef>
              <a:spcAft>
                <a:spcPts val="0"/>
              </a:spcAft>
            </a:pPr>
            <a:r>
              <a:rPr lang="en-US" sz="2000" b="1" dirty="0">
                <a:solidFill>
                  <a:schemeClr val="tx1"/>
                </a:solidFill>
                <a:latin typeface="Arial" panose="020B0604020202020204" pitchFamily="34" charset="0"/>
                <a:cs typeface="Arial" panose="020B0604020202020204" pitchFamily="34" charset="0"/>
              </a:rPr>
              <a:t>Temporary, acting, or interim hires</a:t>
            </a:r>
            <a:r>
              <a:rPr lang="en-US" sz="2000" dirty="0">
                <a:solidFill>
                  <a:schemeClr val="tx1"/>
                </a:solidFill>
                <a:latin typeface="Arial" panose="020B0604020202020204" pitchFamily="34" charset="0"/>
                <a:cs typeface="Arial" panose="020B0604020202020204" pitchFamily="34" charset="0"/>
              </a:rPr>
              <a:t>. No immediate promotion posting is required to fill a position on a temporary basis for up to six months where the hiring is not expected to be permanent, e.g., an acting or interim position. If the hire may become permanent, the required promotion posting must be made in time for employees to apply for the permanent position. </a:t>
            </a:r>
          </a:p>
          <a:p>
            <a:pPr>
              <a:lnSpc>
                <a:spcPct val="100000"/>
              </a:lnSpc>
              <a:spcBef>
                <a:spcPts val="0"/>
              </a:spcBef>
              <a:spcAft>
                <a:spcPts val="0"/>
              </a:spcAft>
            </a:pPr>
            <a:r>
              <a:rPr lang="en-US" sz="2000" b="1" dirty="0">
                <a:solidFill>
                  <a:schemeClr val="tx1"/>
                </a:solidFill>
                <a:latin typeface="Arial" panose="020B0604020202020204" pitchFamily="34" charset="0"/>
                <a:cs typeface="Arial" panose="020B0604020202020204" pitchFamily="34" charset="0"/>
              </a:rPr>
              <a:t>Jobs entirely outside Colorado</a:t>
            </a:r>
            <a:r>
              <a:rPr lang="en-US" sz="2000" dirty="0">
                <a:solidFill>
                  <a:schemeClr val="tx1"/>
                </a:solidFill>
                <a:latin typeface="Arial" panose="020B0604020202020204" pitchFamily="34" charset="0"/>
                <a:cs typeface="Arial" panose="020B0604020202020204" pitchFamily="34" charset="0"/>
              </a:rPr>
              <a:t>. Promotion posting requirements do not apply to employees entirely outside Colorado; compensation posting requirements do not apply to either (1) jobs to be performed entirely outside Colorado or (2) postings entirely outside Colorado.</a:t>
            </a:r>
          </a:p>
        </p:txBody>
      </p:sp>
    </p:spTree>
    <p:extLst>
      <p:ext uri="{BB962C8B-B14F-4D97-AF65-F5344CB8AC3E}">
        <p14:creationId xmlns:p14="http://schemas.microsoft.com/office/powerpoint/2010/main" val="2682889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2268-4E18-4226-9863-22D8BD9EDE0A}"/>
              </a:ext>
            </a:extLst>
          </p:cNvPr>
          <p:cNvSpPr>
            <a:spLocks noGrp="1"/>
          </p:cNvSpPr>
          <p:nvPr>
            <p:ph type="title"/>
          </p:nvPr>
        </p:nvSpPr>
        <p:spPr>
          <a:xfrm>
            <a:off x="587229" y="805343"/>
            <a:ext cx="10922466" cy="838899"/>
          </a:xfrm>
        </p:spPr>
        <p:txBody>
          <a:bodyPr>
            <a:normAutofit/>
          </a:bodyPr>
          <a:lstStyle/>
          <a:p>
            <a:r>
              <a:rPr lang="en-US" dirty="0">
                <a:solidFill>
                  <a:schemeClr val="tx1"/>
                </a:solidFill>
                <a:cs typeface="Arial" panose="020B0604020202020204" pitchFamily="34" charset="0"/>
              </a:rPr>
              <a:t>Considerations for employers</a:t>
            </a:r>
          </a:p>
        </p:txBody>
      </p:sp>
      <p:sp>
        <p:nvSpPr>
          <p:cNvPr id="8" name="Content Placeholder 7">
            <a:extLst>
              <a:ext uri="{FF2B5EF4-FFF2-40B4-BE49-F238E27FC236}">
                <a16:creationId xmlns:a16="http://schemas.microsoft.com/office/drawing/2014/main" id="{3FF3C218-BFC8-4CF2-9A21-C7AB8F656FF8}"/>
              </a:ext>
            </a:extLst>
          </p:cNvPr>
          <p:cNvSpPr>
            <a:spLocks noGrp="1"/>
          </p:cNvSpPr>
          <p:nvPr>
            <p:ph idx="1"/>
          </p:nvPr>
        </p:nvSpPr>
        <p:spPr>
          <a:xfrm>
            <a:off x="587229" y="1809751"/>
            <a:ext cx="11107024" cy="3661669"/>
          </a:xfrm>
        </p:spPr>
        <p:txBody>
          <a:bodyPr>
            <a:normAutofit fontScale="92500" lnSpcReduction="10000"/>
          </a:bodyPr>
          <a:lstStyle/>
          <a:p>
            <a:pPr>
              <a:spcBef>
                <a:spcPts val="338"/>
              </a:spcBef>
            </a:pPr>
            <a:r>
              <a:rPr lang="en-US" sz="2400" dirty="0">
                <a:solidFill>
                  <a:schemeClr val="tx1"/>
                </a:solidFill>
                <a:latin typeface="Arial" panose="020B0604020202020204" pitchFamily="34" charset="0"/>
                <a:cs typeface="Arial" panose="020B0604020202020204" pitchFamily="34" charset="0"/>
              </a:rPr>
              <a:t>Administratively burdensome law/high litigation risk</a:t>
            </a:r>
          </a:p>
          <a:p>
            <a:pPr>
              <a:spcBef>
                <a:spcPts val="338"/>
              </a:spcBef>
            </a:pPr>
            <a:r>
              <a:rPr lang="en-US" sz="2400" dirty="0">
                <a:solidFill>
                  <a:schemeClr val="tx1"/>
                </a:solidFill>
                <a:latin typeface="Arial" panose="020B0604020202020204" pitchFamily="34" charset="0"/>
                <a:cs typeface="Arial" panose="020B0604020202020204" pitchFamily="34" charset="0"/>
              </a:rPr>
              <a:t>Employer must keep records of </a:t>
            </a:r>
            <a:r>
              <a:rPr lang="en-US" sz="2400" b="1" dirty="0">
                <a:solidFill>
                  <a:schemeClr val="tx1"/>
                </a:solidFill>
                <a:latin typeface="Arial" panose="020B0604020202020204" pitchFamily="34" charset="0"/>
                <a:cs typeface="Arial" panose="020B0604020202020204" pitchFamily="34" charset="0"/>
              </a:rPr>
              <a:t>job descriptions/wage history for all employees for employment period plus two years </a:t>
            </a:r>
          </a:p>
          <a:p>
            <a:pPr>
              <a:spcBef>
                <a:spcPts val="338"/>
              </a:spcBef>
            </a:pPr>
            <a:r>
              <a:rPr lang="en-US" sz="2400" dirty="0">
                <a:solidFill>
                  <a:schemeClr val="tx1"/>
                </a:solidFill>
                <a:latin typeface="Arial" panose="020B0604020202020204" pitchFamily="34" charset="0"/>
                <a:cs typeface="Arial" panose="020B0604020202020204" pitchFamily="34" charset="0"/>
              </a:rPr>
              <a:t>Many enforcement options for wage discrimination</a:t>
            </a:r>
          </a:p>
          <a:p>
            <a:pPr lvl="1">
              <a:spcBef>
                <a:spcPts val="338"/>
              </a:spcBef>
            </a:pPr>
            <a:r>
              <a:rPr lang="en-US" sz="2200" dirty="0">
                <a:solidFill>
                  <a:schemeClr val="tx1"/>
                </a:solidFill>
                <a:latin typeface="Arial" panose="020B0604020202020204" pitchFamily="34" charset="0"/>
                <a:cs typeface="Arial" panose="020B0604020202020204" pitchFamily="34" charset="0"/>
              </a:rPr>
              <a:t>Complaint and mediation through CO Department of Labor and Employment</a:t>
            </a:r>
          </a:p>
          <a:p>
            <a:pPr lvl="1">
              <a:spcBef>
                <a:spcPts val="338"/>
              </a:spcBef>
            </a:pPr>
            <a:r>
              <a:rPr lang="en-US" sz="2200" dirty="0">
                <a:solidFill>
                  <a:schemeClr val="tx1"/>
                </a:solidFill>
                <a:latin typeface="Arial" panose="020B0604020202020204" pitchFamily="34" charset="0"/>
                <a:cs typeface="Arial" panose="020B0604020202020204" pitchFamily="34" charset="0"/>
              </a:rPr>
              <a:t>Charge with CO Civil Rights Division</a:t>
            </a:r>
          </a:p>
          <a:p>
            <a:pPr lvl="1">
              <a:spcBef>
                <a:spcPts val="338"/>
              </a:spcBef>
            </a:pPr>
            <a:r>
              <a:rPr lang="en-US" sz="2200" dirty="0">
                <a:solidFill>
                  <a:schemeClr val="tx1"/>
                </a:solidFill>
                <a:latin typeface="Arial" panose="020B0604020202020204" pitchFamily="34" charset="0"/>
                <a:cs typeface="Arial" panose="020B0604020202020204" pitchFamily="34" charset="0"/>
              </a:rPr>
              <a:t>Private civil action in state court no later than two years after violation; may be awarded back pay up to three years plus liquidated (double) damages, equitable relief, attorney fees; jury trial available</a:t>
            </a:r>
          </a:p>
          <a:p>
            <a:endParaRPr lang="en-US" dirty="0"/>
          </a:p>
        </p:txBody>
      </p:sp>
      <p:sp>
        <p:nvSpPr>
          <p:cNvPr id="4" name="Rectangle 3">
            <a:extLst>
              <a:ext uri="{FF2B5EF4-FFF2-40B4-BE49-F238E27FC236}">
                <a16:creationId xmlns:a16="http://schemas.microsoft.com/office/drawing/2014/main" id="{2D667F1B-FCAC-4679-9324-E37ADFD952FC}"/>
              </a:ext>
            </a:extLst>
          </p:cNvPr>
          <p:cNvSpPr/>
          <p:nvPr/>
        </p:nvSpPr>
        <p:spPr>
          <a:xfrm>
            <a:off x="822121" y="5471420"/>
            <a:ext cx="10687574" cy="11642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38"/>
              </a:spcBef>
            </a:pPr>
            <a:r>
              <a:rPr lang="en-US" sz="1600" b="1" dirty="0">
                <a:solidFill>
                  <a:schemeClr val="tx1"/>
                </a:solidFill>
                <a:latin typeface="Arial" panose="020B0604020202020204" pitchFamily="34" charset="0"/>
                <a:cs typeface="Arial" panose="020B0604020202020204" pitchFamily="34" charset="0"/>
              </a:rPr>
              <a:t>***Mini safe harbor***</a:t>
            </a:r>
          </a:p>
          <a:p>
            <a:pPr>
              <a:spcBef>
                <a:spcPts val="338"/>
              </a:spcBef>
            </a:pPr>
            <a:r>
              <a:rPr lang="en-US" sz="1600" dirty="0">
                <a:solidFill>
                  <a:schemeClr val="tx1"/>
                </a:solidFill>
                <a:latin typeface="Arial" panose="020B0604020202020204" pitchFamily="34" charset="0"/>
                <a:cs typeface="Arial" panose="020B0604020202020204" pitchFamily="34" charset="0"/>
              </a:rPr>
              <a:t>Employer may show good faith, and avoid liquidated damages, by completing a thorough and comprehensive </a:t>
            </a:r>
            <a:r>
              <a:rPr lang="en-US" sz="1600" b="1" dirty="0">
                <a:solidFill>
                  <a:schemeClr val="tx1"/>
                </a:solidFill>
                <a:latin typeface="Arial" panose="020B0604020202020204" pitchFamily="34" charset="0"/>
                <a:cs typeface="Arial" panose="020B0604020202020204" pitchFamily="34" charset="0"/>
              </a:rPr>
              <a:t>pay audit</a:t>
            </a:r>
            <a:r>
              <a:rPr lang="en-US" sz="1600" dirty="0">
                <a:solidFill>
                  <a:schemeClr val="tx1"/>
                </a:solidFill>
                <a:latin typeface="Arial" panose="020B0604020202020204" pitchFamily="34" charset="0"/>
                <a:cs typeface="Arial" panose="020B0604020202020204" pitchFamily="34" charset="0"/>
              </a:rPr>
              <a:t> of its workforce—with goal of identifying pay disparities—within two years prior to civil action</a:t>
            </a:r>
          </a:p>
          <a:p>
            <a:pPr>
              <a:spcBef>
                <a:spcPts val="338"/>
              </a:spcBef>
            </a:pPr>
            <a:endParaRPr lang="en-US"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053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2268-4E18-4226-9863-22D8BD9EDE0A}"/>
              </a:ext>
            </a:extLst>
          </p:cNvPr>
          <p:cNvSpPr>
            <a:spLocks noGrp="1"/>
          </p:cNvSpPr>
          <p:nvPr>
            <p:ph type="title"/>
          </p:nvPr>
        </p:nvSpPr>
        <p:spPr>
          <a:xfrm>
            <a:off x="562062" y="609599"/>
            <a:ext cx="11174136" cy="841696"/>
          </a:xfrm>
        </p:spPr>
        <p:txBody>
          <a:bodyPr>
            <a:normAutofit/>
          </a:bodyPr>
          <a:lstStyle/>
          <a:p>
            <a:r>
              <a:rPr lang="en-US" dirty="0">
                <a:solidFill>
                  <a:schemeClr val="tx1"/>
                </a:solidFill>
                <a:cs typeface="Arial" panose="020B0604020202020204" pitchFamily="34" charset="0"/>
              </a:rPr>
              <a:t>Considerations for employers</a:t>
            </a:r>
          </a:p>
        </p:txBody>
      </p:sp>
      <p:sp>
        <p:nvSpPr>
          <p:cNvPr id="8" name="Content Placeholder 7">
            <a:extLst>
              <a:ext uri="{FF2B5EF4-FFF2-40B4-BE49-F238E27FC236}">
                <a16:creationId xmlns:a16="http://schemas.microsoft.com/office/drawing/2014/main" id="{3FF3C218-BFC8-4CF2-9A21-C7AB8F656FF8}"/>
              </a:ext>
            </a:extLst>
          </p:cNvPr>
          <p:cNvSpPr>
            <a:spLocks noGrp="1"/>
          </p:cNvSpPr>
          <p:nvPr>
            <p:ph idx="1"/>
          </p:nvPr>
        </p:nvSpPr>
        <p:spPr>
          <a:xfrm>
            <a:off x="637563" y="1283516"/>
            <a:ext cx="10939244" cy="5285064"/>
          </a:xfrm>
        </p:spPr>
        <p:txBody>
          <a:bodyPr>
            <a:noAutofit/>
          </a:bodyPr>
          <a:lstStyle/>
          <a:p>
            <a:pPr>
              <a:lnSpc>
                <a:spcPct val="100000"/>
              </a:lnSpc>
              <a:spcBef>
                <a:spcPts val="150"/>
              </a:spcBef>
            </a:pPr>
            <a:r>
              <a:rPr lang="en-US" sz="2400" b="1" dirty="0">
                <a:solidFill>
                  <a:schemeClr val="tx1"/>
                </a:solidFill>
                <a:latin typeface="Arial" panose="020B0604020202020204" pitchFamily="34" charset="0"/>
                <a:cs typeface="Arial" panose="020B0604020202020204" pitchFamily="34" charset="0"/>
              </a:rPr>
              <a:t>Address job openings</a:t>
            </a:r>
            <a:r>
              <a:rPr lang="en-US" sz="2400" dirty="0">
                <a:solidFill>
                  <a:schemeClr val="tx1"/>
                </a:solidFill>
                <a:latin typeface="Arial" panose="020B0604020202020204" pitchFamily="34" charset="0"/>
                <a:cs typeface="Arial" panose="020B0604020202020204" pitchFamily="34" charset="0"/>
              </a:rPr>
              <a:t>. Adopt a policy regarding job openings, wage rate/range, general description of benefits and other compensation offered</a:t>
            </a:r>
          </a:p>
          <a:p>
            <a:pPr>
              <a:lnSpc>
                <a:spcPct val="100000"/>
              </a:lnSpc>
              <a:spcBef>
                <a:spcPts val="150"/>
              </a:spcBef>
            </a:pPr>
            <a:r>
              <a:rPr lang="en-US" sz="2400" b="1" dirty="0">
                <a:solidFill>
                  <a:schemeClr val="tx1"/>
                </a:solidFill>
                <a:latin typeface="Arial" panose="020B0604020202020204" pitchFamily="34" charset="0"/>
                <a:cs typeface="Arial" panose="020B0604020202020204" pitchFamily="34" charset="0"/>
              </a:rPr>
              <a:t>Address promotions</a:t>
            </a:r>
            <a:r>
              <a:rPr lang="en-US" sz="2400" dirty="0">
                <a:solidFill>
                  <a:schemeClr val="tx1"/>
                </a:solidFill>
                <a:latin typeface="Arial" panose="020B0604020202020204" pitchFamily="34" charset="0"/>
                <a:cs typeface="Arial" panose="020B0604020202020204" pitchFamily="34" charset="0"/>
              </a:rPr>
              <a:t>. Must implement methods for notifying all employees in accordance with rules </a:t>
            </a:r>
          </a:p>
          <a:p>
            <a:pPr>
              <a:lnSpc>
                <a:spcPct val="100000"/>
              </a:lnSpc>
              <a:spcBef>
                <a:spcPts val="150"/>
              </a:spcBef>
            </a:pPr>
            <a:r>
              <a:rPr lang="en-US" sz="2400" b="1" dirty="0">
                <a:solidFill>
                  <a:schemeClr val="tx1"/>
                </a:solidFill>
                <a:latin typeface="Arial" panose="020B0604020202020204" pitchFamily="34" charset="0"/>
                <a:cs typeface="Arial" panose="020B0604020202020204" pitchFamily="34" charset="0"/>
              </a:rPr>
              <a:t>Review hiring and compensation practices AND train your managers</a:t>
            </a:r>
            <a:r>
              <a:rPr lang="en-US" sz="2400" dirty="0">
                <a:solidFill>
                  <a:schemeClr val="tx1"/>
                </a:solidFill>
                <a:latin typeface="Arial" panose="020B0604020202020204" pitchFamily="34" charset="0"/>
                <a:cs typeface="Arial" panose="020B0604020202020204" pitchFamily="34" charset="0"/>
              </a:rPr>
              <a:t>. </a:t>
            </a:r>
            <a:r>
              <a:rPr lang="en-US" sz="2400" i="1" dirty="0">
                <a:solidFill>
                  <a:schemeClr val="tx1"/>
                </a:solidFill>
                <a:latin typeface="Arial" panose="020B0604020202020204" pitchFamily="34" charset="0"/>
                <a:cs typeface="Arial" panose="020B0604020202020204" pitchFamily="34" charset="0"/>
              </a:rPr>
              <a:t>No questions about compensation history </a:t>
            </a:r>
            <a:r>
              <a:rPr lang="en-US" sz="2400" dirty="0">
                <a:solidFill>
                  <a:schemeClr val="tx1"/>
                </a:solidFill>
                <a:latin typeface="Arial" panose="020B0604020202020204" pitchFamily="34" charset="0"/>
                <a:cs typeface="Arial" panose="020B0604020202020204" pitchFamily="34" charset="0"/>
              </a:rPr>
              <a:t>of an applicant. Cannot require an employee to sign a waiver that forbids the employee from discussing compensation information. Can still ask an applicant his or her salary expectations. </a:t>
            </a:r>
          </a:p>
          <a:p>
            <a:pPr>
              <a:lnSpc>
                <a:spcPct val="100000"/>
              </a:lnSpc>
              <a:spcBef>
                <a:spcPts val="150"/>
              </a:spcBef>
            </a:pPr>
            <a:r>
              <a:rPr lang="en-US" sz="2400" b="1" dirty="0">
                <a:solidFill>
                  <a:schemeClr val="tx1"/>
                </a:solidFill>
                <a:latin typeface="Arial" panose="020B0604020202020204" pitchFamily="34" charset="0"/>
                <a:cs typeface="Arial" panose="020B0604020202020204" pitchFamily="34" charset="0"/>
              </a:rPr>
              <a:t>Consider conducting a proactive pay audit to determine any inequities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6790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2268-4E18-4226-9863-22D8BD9EDE0A}"/>
              </a:ext>
            </a:extLst>
          </p:cNvPr>
          <p:cNvSpPr>
            <a:spLocks noGrp="1"/>
          </p:cNvSpPr>
          <p:nvPr>
            <p:ph type="title"/>
          </p:nvPr>
        </p:nvSpPr>
        <p:spPr>
          <a:xfrm>
            <a:off x="604007" y="858738"/>
            <a:ext cx="11090246" cy="626114"/>
          </a:xfrm>
        </p:spPr>
        <p:txBody>
          <a:bodyPr>
            <a:noAutofit/>
          </a:bodyPr>
          <a:lstStyle/>
          <a:p>
            <a:r>
              <a:rPr lang="en-US" dirty="0">
                <a:solidFill>
                  <a:schemeClr val="tx1"/>
                </a:solidFill>
                <a:cs typeface="Arial" panose="020B0604020202020204" pitchFamily="34" charset="0"/>
              </a:rPr>
              <a:t>Colorado’s NEW Paid Sick Leaves</a:t>
            </a:r>
          </a:p>
        </p:txBody>
      </p:sp>
      <p:sp>
        <p:nvSpPr>
          <p:cNvPr id="8" name="Content Placeholder 7">
            <a:extLst>
              <a:ext uri="{FF2B5EF4-FFF2-40B4-BE49-F238E27FC236}">
                <a16:creationId xmlns:a16="http://schemas.microsoft.com/office/drawing/2014/main" id="{3FF3C218-BFC8-4CF2-9A21-C7AB8F656FF8}"/>
              </a:ext>
            </a:extLst>
          </p:cNvPr>
          <p:cNvSpPr>
            <a:spLocks noGrp="1"/>
          </p:cNvSpPr>
          <p:nvPr>
            <p:ph idx="1"/>
          </p:nvPr>
        </p:nvSpPr>
        <p:spPr>
          <a:xfrm>
            <a:off x="738231" y="1879134"/>
            <a:ext cx="10897299" cy="4369266"/>
          </a:xfrm>
        </p:spPr>
        <p:txBody>
          <a:bodyPr>
            <a:noAutofit/>
          </a:bodyPr>
          <a:lstStyle/>
          <a:p>
            <a:pPr>
              <a:lnSpc>
                <a:spcPct val="100000"/>
              </a:lnSpc>
              <a:spcBef>
                <a:spcPts val="150"/>
              </a:spcBef>
            </a:pPr>
            <a:r>
              <a:rPr lang="en-US" sz="2800" dirty="0">
                <a:solidFill>
                  <a:schemeClr val="tx1"/>
                </a:solidFill>
                <a:latin typeface="Arial" panose="020B0604020202020204" pitchFamily="34" charset="0"/>
                <a:cs typeface="Arial" panose="020B0604020202020204" pitchFamily="34" charset="0"/>
              </a:rPr>
              <a:t>Healthy Families and Workplaces Act (“HFWA”)(SB20-205), passed June 16, 2020, signed July 14, 2020, effective </a:t>
            </a:r>
            <a:r>
              <a:rPr lang="en-US" sz="2800" b="1" dirty="0">
                <a:solidFill>
                  <a:schemeClr val="tx1"/>
                </a:solidFill>
                <a:latin typeface="Arial" panose="020B0604020202020204" pitchFamily="34" charset="0"/>
                <a:cs typeface="Arial" panose="020B0604020202020204" pitchFamily="34" charset="0"/>
              </a:rPr>
              <a:t>January 1, 2021</a:t>
            </a:r>
          </a:p>
          <a:p>
            <a:pPr>
              <a:lnSpc>
                <a:spcPct val="100000"/>
              </a:lnSpc>
              <a:spcBef>
                <a:spcPts val="150"/>
              </a:spcBef>
            </a:pPr>
            <a:endParaRPr lang="en-US" sz="2800" dirty="0">
              <a:solidFill>
                <a:schemeClr val="tx1"/>
              </a:solidFill>
              <a:latin typeface="Arial" panose="020B0604020202020204" pitchFamily="34" charset="0"/>
              <a:cs typeface="Arial" panose="020B0604020202020204" pitchFamily="34" charset="0"/>
            </a:endParaRPr>
          </a:p>
          <a:p>
            <a:pPr>
              <a:lnSpc>
                <a:spcPct val="100000"/>
              </a:lnSpc>
              <a:spcBef>
                <a:spcPts val="150"/>
              </a:spcBef>
            </a:pPr>
            <a:r>
              <a:rPr lang="en-US" sz="2800" b="1" dirty="0">
                <a:solidFill>
                  <a:schemeClr val="tx1"/>
                </a:solidFill>
                <a:latin typeface="Arial" panose="020B0604020202020204" pitchFamily="34" charset="0"/>
                <a:cs typeface="Arial" panose="020B0604020202020204" pitchFamily="34" charset="0"/>
              </a:rPr>
              <a:t>Three types of paid sick leave</a:t>
            </a:r>
            <a:r>
              <a:rPr lang="en-US" sz="2800" dirty="0">
                <a:solidFill>
                  <a:schemeClr val="tx1"/>
                </a:solidFill>
                <a:latin typeface="Arial" panose="020B0604020202020204" pitchFamily="34" charset="0"/>
                <a:cs typeface="Arial" panose="020B0604020202020204" pitchFamily="34" charset="0"/>
              </a:rPr>
              <a:t>:</a:t>
            </a:r>
          </a:p>
          <a:p>
            <a:pPr marL="781200" lvl="1" indent="-457200">
              <a:spcBef>
                <a:spcPts val="150"/>
              </a:spcBef>
              <a:buFont typeface="+mj-lt"/>
              <a:buAutoNum type="arabicPeriod"/>
            </a:pPr>
            <a:r>
              <a:rPr lang="en-US" sz="2500" strike="sngStrike" dirty="0">
                <a:solidFill>
                  <a:schemeClr val="tx1"/>
                </a:solidFill>
                <a:latin typeface="Arial" panose="020B0604020202020204" pitchFamily="34" charset="0"/>
                <a:cs typeface="Arial" panose="020B0604020202020204" pitchFamily="34" charset="0"/>
              </a:rPr>
              <a:t>COVID-19 Emergency Paid Sick Leave </a:t>
            </a:r>
            <a:r>
              <a:rPr lang="en-US" sz="2200" b="1" strike="sngStrike" dirty="0">
                <a:solidFill>
                  <a:schemeClr val="tx1"/>
                </a:solidFill>
                <a:latin typeface="Arial" panose="020B0604020202020204" pitchFamily="34" charset="0"/>
                <a:cs typeface="Arial" panose="020B0604020202020204" pitchFamily="34" charset="0"/>
              </a:rPr>
              <a:t>[Expired December 30, 2020]</a:t>
            </a:r>
          </a:p>
          <a:p>
            <a:pPr marL="781200" lvl="1" indent="-457200">
              <a:spcBef>
                <a:spcPts val="150"/>
              </a:spcBef>
              <a:buFont typeface="+mj-lt"/>
              <a:buAutoNum type="arabicPeriod"/>
            </a:pPr>
            <a:r>
              <a:rPr lang="en-US" sz="2500" dirty="0">
                <a:solidFill>
                  <a:schemeClr val="tx1"/>
                </a:solidFill>
                <a:latin typeface="Arial" panose="020B0604020202020204" pitchFamily="34" charset="0"/>
                <a:cs typeface="Arial" panose="020B0604020202020204" pitchFamily="34" charset="0"/>
              </a:rPr>
              <a:t>Paid Sick Leave</a:t>
            </a:r>
          </a:p>
          <a:p>
            <a:pPr marL="781200" lvl="1" indent="-457200">
              <a:spcBef>
                <a:spcPts val="150"/>
              </a:spcBef>
              <a:buFont typeface="+mj-lt"/>
              <a:buAutoNum type="arabicPeriod"/>
            </a:pPr>
            <a:r>
              <a:rPr lang="en-US" sz="2500" dirty="0">
                <a:solidFill>
                  <a:schemeClr val="tx1"/>
                </a:solidFill>
                <a:latin typeface="Arial" panose="020B0604020202020204" pitchFamily="34" charset="0"/>
                <a:cs typeface="Arial" panose="020B0604020202020204" pitchFamily="34" charset="0"/>
              </a:rPr>
              <a:t>Public Health Emergency Leave</a:t>
            </a:r>
          </a:p>
          <a:p>
            <a:pPr>
              <a:lnSpc>
                <a:spcPct val="100000"/>
              </a:lnSpc>
              <a:spcBef>
                <a:spcPts val="150"/>
              </a:spcBef>
            </a:pPr>
            <a:endParaRPr lang="en-US" sz="1800" dirty="0"/>
          </a:p>
        </p:txBody>
      </p:sp>
    </p:spTree>
    <p:extLst>
      <p:ext uri="{BB962C8B-B14F-4D97-AF65-F5344CB8AC3E}">
        <p14:creationId xmlns:p14="http://schemas.microsoft.com/office/powerpoint/2010/main" val="4037101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2268-4E18-4226-9863-22D8BD9EDE0A}"/>
              </a:ext>
            </a:extLst>
          </p:cNvPr>
          <p:cNvSpPr>
            <a:spLocks noGrp="1"/>
          </p:cNvSpPr>
          <p:nvPr>
            <p:ph type="title"/>
          </p:nvPr>
        </p:nvSpPr>
        <p:spPr>
          <a:xfrm>
            <a:off x="671119" y="858737"/>
            <a:ext cx="11056690" cy="651281"/>
          </a:xfrm>
        </p:spPr>
        <p:txBody>
          <a:bodyPr>
            <a:noAutofit/>
          </a:bodyPr>
          <a:lstStyle/>
          <a:p>
            <a:r>
              <a:rPr lang="en-US" dirty="0">
                <a:solidFill>
                  <a:schemeClr val="tx1"/>
                </a:solidFill>
                <a:cs typeface="Arial" panose="020B0604020202020204" pitchFamily="34" charset="0"/>
              </a:rPr>
              <a:t>Colorado’s New Paid Sick Leave: </a:t>
            </a:r>
            <a:r>
              <a:rPr lang="en-US" i="1" dirty="0">
                <a:solidFill>
                  <a:schemeClr val="tx1"/>
                </a:solidFill>
                <a:cs typeface="Arial" panose="020B0604020202020204" pitchFamily="34" charset="0"/>
              </a:rPr>
              <a:t>Paid Sick Leave</a:t>
            </a:r>
          </a:p>
        </p:txBody>
      </p:sp>
      <p:sp>
        <p:nvSpPr>
          <p:cNvPr id="8" name="Content Placeholder 7">
            <a:extLst>
              <a:ext uri="{FF2B5EF4-FFF2-40B4-BE49-F238E27FC236}">
                <a16:creationId xmlns:a16="http://schemas.microsoft.com/office/drawing/2014/main" id="{3FF3C218-BFC8-4CF2-9A21-C7AB8F656FF8}"/>
              </a:ext>
            </a:extLst>
          </p:cNvPr>
          <p:cNvSpPr>
            <a:spLocks noGrp="1"/>
          </p:cNvSpPr>
          <p:nvPr>
            <p:ph idx="1"/>
          </p:nvPr>
        </p:nvSpPr>
        <p:spPr>
          <a:xfrm>
            <a:off x="671119" y="1644242"/>
            <a:ext cx="10964411" cy="4941116"/>
          </a:xfrm>
        </p:spPr>
        <p:txBody>
          <a:bodyPr>
            <a:noAutofit/>
          </a:bodyPr>
          <a:lstStyle/>
          <a:p>
            <a:pPr>
              <a:lnSpc>
                <a:spcPct val="100000"/>
              </a:lnSpc>
              <a:spcBef>
                <a:spcPts val="150"/>
              </a:spcBef>
            </a:pPr>
            <a:r>
              <a:rPr lang="en-US" sz="2400" b="1" dirty="0">
                <a:solidFill>
                  <a:schemeClr val="tx1"/>
                </a:solidFill>
                <a:latin typeface="Arial" panose="020B0604020202020204" pitchFamily="34" charset="0"/>
                <a:cs typeface="Arial" panose="020B0604020202020204" pitchFamily="34" charset="0"/>
              </a:rPr>
              <a:t>Paid Sick Leave</a:t>
            </a:r>
            <a:r>
              <a:rPr lang="en-US" sz="2400" dirty="0">
                <a:solidFill>
                  <a:schemeClr val="tx1"/>
                </a:solidFill>
                <a:latin typeface="Arial" panose="020B0604020202020204" pitchFamily="34" charset="0"/>
                <a:cs typeface="Arial" panose="020B0604020202020204" pitchFamily="34" charset="0"/>
              </a:rPr>
              <a:t>, C.R.S. §§8-13.3-401 et seq</a:t>
            </a:r>
          </a:p>
          <a:p>
            <a:pPr>
              <a:lnSpc>
                <a:spcPct val="100000"/>
              </a:lnSpc>
              <a:spcBef>
                <a:spcPts val="150"/>
              </a:spcBef>
            </a:pPr>
            <a:r>
              <a:rPr lang="en-US" sz="2400" dirty="0">
                <a:solidFill>
                  <a:schemeClr val="tx1"/>
                </a:solidFill>
                <a:latin typeface="Arial" panose="020B0604020202020204" pitchFamily="34" charset="0"/>
                <a:cs typeface="Arial" panose="020B0604020202020204" pitchFamily="34" charset="0"/>
              </a:rPr>
              <a:t>Beginning </a:t>
            </a:r>
            <a:r>
              <a:rPr lang="en-US" sz="2400" b="1" dirty="0">
                <a:solidFill>
                  <a:schemeClr val="tx1"/>
                </a:solidFill>
                <a:latin typeface="Arial" panose="020B0604020202020204" pitchFamily="34" charset="0"/>
                <a:cs typeface="Arial" panose="020B0604020202020204" pitchFamily="34" charset="0"/>
              </a:rPr>
              <a:t>January 1, 2021</a:t>
            </a:r>
            <a:r>
              <a:rPr lang="en-US" sz="2400" dirty="0">
                <a:solidFill>
                  <a:schemeClr val="tx1"/>
                </a:solidFill>
                <a:latin typeface="Arial" panose="020B0604020202020204" pitchFamily="34" charset="0"/>
                <a:cs typeface="Arial" panose="020B0604020202020204" pitchFamily="34" charset="0"/>
              </a:rPr>
              <a:t>, </a:t>
            </a:r>
            <a:r>
              <a:rPr lang="en-US" sz="2400" b="1" dirty="0">
                <a:solidFill>
                  <a:schemeClr val="tx1"/>
                </a:solidFill>
                <a:latin typeface="Arial" panose="020B0604020202020204" pitchFamily="34" charset="0"/>
                <a:cs typeface="Arial" panose="020B0604020202020204" pitchFamily="34" charset="0"/>
              </a:rPr>
              <a:t>ALL employers with 16</a:t>
            </a:r>
            <a:r>
              <a:rPr lang="en-US" sz="2400" b="1" u="sng" dirty="0">
                <a:solidFill>
                  <a:schemeClr val="tx1"/>
                </a:solidFill>
                <a:latin typeface="Arial" panose="020B0604020202020204" pitchFamily="34" charset="0"/>
                <a:cs typeface="Arial" panose="020B0604020202020204" pitchFamily="34" charset="0"/>
              </a:rPr>
              <a:t>+</a:t>
            </a:r>
            <a:r>
              <a:rPr lang="en-US" sz="2400" b="1" dirty="0">
                <a:solidFill>
                  <a:schemeClr val="tx1"/>
                </a:solidFill>
                <a:latin typeface="Arial" panose="020B0604020202020204" pitchFamily="34" charset="0"/>
                <a:cs typeface="Arial" panose="020B0604020202020204" pitchFamily="34" charset="0"/>
              </a:rPr>
              <a:t> employees </a:t>
            </a:r>
            <a:r>
              <a:rPr lang="en-US" sz="2400" dirty="0">
                <a:solidFill>
                  <a:schemeClr val="tx1"/>
                </a:solidFill>
                <a:latin typeface="Arial" panose="020B0604020202020204" pitchFamily="34" charset="0"/>
                <a:cs typeface="Arial" panose="020B0604020202020204" pitchFamily="34" charset="0"/>
              </a:rPr>
              <a:t>must provide paid sick leave to all employees -- accrued at one hour of paid sick leave for every 30 hours worked -- up to a maximum of </a:t>
            </a:r>
            <a:r>
              <a:rPr lang="en-US" sz="2400" b="1" dirty="0">
                <a:solidFill>
                  <a:schemeClr val="tx1"/>
                </a:solidFill>
                <a:latin typeface="Arial" panose="020B0604020202020204" pitchFamily="34" charset="0"/>
                <a:cs typeface="Arial" panose="020B0604020202020204" pitchFamily="34" charset="0"/>
              </a:rPr>
              <a:t>48 hours/year </a:t>
            </a:r>
            <a:r>
              <a:rPr lang="en-US" sz="2400" dirty="0">
                <a:solidFill>
                  <a:schemeClr val="tx1"/>
                </a:solidFill>
                <a:latin typeface="Arial" panose="020B0604020202020204" pitchFamily="34" charset="0"/>
                <a:cs typeface="Arial" panose="020B0604020202020204" pitchFamily="34" charset="0"/>
              </a:rPr>
              <a:t>(can be more generous/accrue at more generous rate). </a:t>
            </a:r>
          </a:p>
          <a:p>
            <a:pPr>
              <a:lnSpc>
                <a:spcPct val="100000"/>
              </a:lnSpc>
              <a:spcBef>
                <a:spcPts val="150"/>
              </a:spcBef>
            </a:pPr>
            <a:r>
              <a:rPr lang="en-US" sz="2400" dirty="0">
                <a:solidFill>
                  <a:schemeClr val="tx1"/>
                </a:solidFill>
                <a:latin typeface="Arial" panose="020B0604020202020204" pitchFamily="34" charset="0"/>
                <a:cs typeface="Arial" panose="020B0604020202020204" pitchFamily="34" charset="0"/>
              </a:rPr>
              <a:t>Effective </a:t>
            </a:r>
            <a:r>
              <a:rPr lang="en-US" sz="2400" b="1" dirty="0">
                <a:solidFill>
                  <a:schemeClr val="tx1"/>
                </a:solidFill>
                <a:latin typeface="Arial" panose="020B0604020202020204" pitchFamily="34" charset="0"/>
                <a:cs typeface="Arial" panose="020B0604020202020204" pitchFamily="34" charset="0"/>
              </a:rPr>
              <a:t>January 1, 2022</a:t>
            </a:r>
            <a:r>
              <a:rPr lang="en-US" sz="2400" dirty="0">
                <a:solidFill>
                  <a:schemeClr val="tx1"/>
                </a:solidFill>
                <a:latin typeface="Arial" panose="020B0604020202020204" pitchFamily="34" charset="0"/>
                <a:cs typeface="Arial" panose="020B0604020202020204" pitchFamily="34" charset="0"/>
              </a:rPr>
              <a:t>, </a:t>
            </a:r>
            <a:r>
              <a:rPr lang="en-US" sz="2400" b="1" dirty="0">
                <a:solidFill>
                  <a:schemeClr val="tx1"/>
                </a:solidFill>
                <a:latin typeface="Arial" panose="020B0604020202020204" pitchFamily="34" charset="0"/>
                <a:cs typeface="Arial" panose="020B0604020202020204" pitchFamily="34" charset="0"/>
              </a:rPr>
              <a:t>covers ALL employers</a:t>
            </a:r>
            <a:r>
              <a:rPr lang="en-US" sz="2400" dirty="0">
                <a:solidFill>
                  <a:schemeClr val="tx1"/>
                </a:solidFill>
                <a:latin typeface="Arial" panose="020B0604020202020204" pitchFamily="34" charset="0"/>
                <a:cs typeface="Arial" panose="020B0604020202020204" pitchFamily="34" charset="0"/>
              </a:rPr>
              <a:t>. </a:t>
            </a:r>
          </a:p>
          <a:p>
            <a:pPr>
              <a:lnSpc>
                <a:spcPct val="100000"/>
              </a:lnSpc>
              <a:spcBef>
                <a:spcPts val="150"/>
              </a:spcBef>
            </a:pPr>
            <a:r>
              <a:rPr lang="en-US" sz="2400" dirty="0">
                <a:solidFill>
                  <a:schemeClr val="tx1"/>
                </a:solidFill>
                <a:latin typeface="Arial" panose="020B0604020202020204" pitchFamily="34" charset="0"/>
                <a:cs typeface="Arial" panose="020B0604020202020204" pitchFamily="34" charset="0"/>
              </a:rPr>
              <a:t>An employee begins accruing paid sick leave </a:t>
            </a:r>
            <a:r>
              <a:rPr lang="en-US" sz="2400" b="1" dirty="0">
                <a:solidFill>
                  <a:schemeClr val="tx1"/>
                </a:solidFill>
                <a:latin typeface="Arial" panose="020B0604020202020204" pitchFamily="34" charset="0"/>
                <a:cs typeface="Arial" panose="020B0604020202020204" pitchFamily="34" charset="0"/>
              </a:rPr>
              <a:t>when employment begins </a:t>
            </a:r>
            <a:r>
              <a:rPr lang="en-US" sz="2400" dirty="0">
                <a:solidFill>
                  <a:schemeClr val="tx1"/>
                </a:solidFill>
                <a:latin typeface="Arial" panose="020B0604020202020204" pitchFamily="34" charset="0"/>
                <a:cs typeface="Arial" panose="020B0604020202020204" pitchFamily="34" charset="0"/>
              </a:rPr>
              <a:t>(or employer can frontload the entire amount); may use paid sick leave as it is accrued;  and may carry forward and use up to 48 hours unused leave in subsequent calendar years</a:t>
            </a:r>
          </a:p>
          <a:p>
            <a:pPr>
              <a:lnSpc>
                <a:spcPct val="100000"/>
              </a:lnSpc>
              <a:spcBef>
                <a:spcPts val="150"/>
              </a:spcBef>
            </a:pPr>
            <a:endParaRPr lang="en-US" sz="1800" dirty="0"/>
          </a:p>
        </p:txBody>
      </p:sp>
    </p:spTree>
    <p:extLst>
      <p:ext uri="{BB962C8B-B14F-4D97-AF65-F5344CB8AC3E}">
        <p14:creationId xmlns:p14="http://schemas.microsoft.com/office/powerpoint/2010/main" val="2277397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2268-4E18-4226-9863-22D8BD9EDE0A}"/>
              </a:ext>
            </a:extLst>
          </p:cNvPr>
          <p:cNvSpPr>
            <a:spLocks noGrp="1"/>
          </p:cNvSpPr>
          <p:nvPr>
            <p:ph type="title"/>
          </p:nvPr>
        </p:nvSpPr>
        <p:spPr>
          <a:xfrm>
            <a:off x="612395" y="762002"/>
            <a:ext cx="11031523" cy="739628"/>
          </a:xfrm>
        </p:spPr>
        <p:txBody>
          <a:bodyPr>
            <a:noAutofit/>
          </a:bodyPr>
          <a:lstStyle/>
          <a:p>
            <a:r>
              <a:rPr lang="en-US" dirty="0">
                <a:solidFill>
                  <a:schemeClr val="tx1"/>
                </a:solidFill>
                <a:cs typeface="Arial" panose="020B0604020202020204" pitchFamily="34" charset="0"/>
              </a:rPr>
              <a:t>Colorado’s New Paid Sick Leave: </a:t>
            </a:r>
            <a:r>
              <a:rPr lang="en-US" i="1" dirty="0">
                <a:solidFill>
                  <a:schemeClr val="tx1"/>
                </a:solidFill>
                <a:cs typeface="Arial" panose="020B0604020202020204" pitchFamily="34" charset="0"/>
              </a:rPr>
              <a:t>Paid Sick Leave</a:t>
            </a:r>
          </a:p>
        </p:txBody>
      </p:sp>
      <p:sp>
        <p:nvSpPr>
          <p:cNvPr id="8" name="Content Placeholder 7">
            <a:extLst>
              <a:ext uri="{FF2B5EF4-FFF2-40B4-BE49-F238E27FC236}">
                <a16:creationId xmlns:a16="http://schemas.microsoft.com/office/drawing/2014/main" id="{3FF3C218-BFC8-4CF2-9A21-C7AB8F656FF8}"/>
              </a:ext>
            </a:extLst>
          </p:cNvPr>
          <p:cNvSpPr>
            <a:spLocks noGrp="1"/>
          </p:cNvSpPr>
          <p:nvPr>
            <p:ph idx="1"/>
          </p:nvPr>
        </p:nvSpPr>
        <p:spPr>
          <a:xfrm>
            <a:off x="729842" y="1954634"/>
            <a:ext cx="10813409" cy="4369965"/>
          </a:xfrm>
        </p:spPr>
        <p:txBody>
          <a:bodyPr>
            <a:noAutofit/>
          </a:bodyPr>
          <a:lstStyle/>
          <a:p>
            <a:pPr>
              <a:lnSpc>
                <a:spcPct val="100000"/>
              </a:lnSpc>
              <a:spcBef>
                <a:spcPts val="150"/>
              </a:spcBef>
            </a:pPr>
            <a:r>
              <a:rPr lang="en-US" sz="2400" dirty="0">
                <a:solidFill>
                  <a:schemeClr val="tx1"/>
                </a:solidFill>
                <a:latin typeface="Arial" panose="020B0604020202020204" pitchFamily="34" charset="0"/>
                <a:cs typeface="Arial" panose="020B0604020202020204" pitchFamily="34" charset="0"/>
              </a:rPr>
              <a:t>Employees may use accrued paid sick leave to be absent from work for the following purposes:</a:t>
            </a:r>
          </a:p>
          <a:p>
            <a:pPr lvl="1"/>
            <a:r>
              <a:rPr lang="en-US" sz="2000" dirty="0">
                <a:solidFill>
                  <a:schemeClr val="tx1"/>
                </a:solidFill>
                <a:latin typeface="Arial" panose="020B0604020202020204" pitchFamily="34" charset="0"/>
                <a:cs typeface="Arial" panose="020B0604020202020204" pitchFamily="34" charset="0"/>
              </a:rPr>
              <a:t>Employee has a </a:t>
            </a:r>
            <a:r>
              <a:rPr lang="en-US" sz="2000" b="1" dirty="0">
                <a:solidFill>
                  <a:schemeClr val="tx1"/>
                </a:solidFill>
                <a:latin typeface="Arial" panose="020B0604020202020204" pitchFamily="34" charset="0"/>
                <a:cs typeface="Arial" panose="020B0604020202020204" pitchFamily="34" charset="0"/>
              </a:rPr>
              <a:t>mental or physical illness</a:t>
            </a:r>
            <a:r>
              <a:rPr lang="en-US" sz="2000" dirty="0">
                <a:solidFill>
                  <a:schemeClr val="tx1"/>
                </a:solidFill>
                <a:latin typeface="Arial" panose="020B0604020202020204" pitchFamily="34" charset="0"/>
                <a:cs typeface="Arial" panose="020B0604020202020204" pitchFamily="34" charset="0"/>
              </a:rPr>
              <a:t>, injury, or health condition; needs a medical diagnosis, care, or treatment related to such illness, injury, or condition; or needs to obtain preventive medical care;</a:t>
            </a:r>
          </a:p>
          <a:p>
            <a:pPr lvl="1"/>
            <a:r>
              <a:rPr lang="en-US" sz="2000" dirty="0">
                <a:solidFill>
                  <a:schemeClr val="tx1"/>
                </a:solidFill>
                <a:latin typeface="Arial" panose="020B0604020202020204" pitchFamily="34" charset="0"/>
                <a:cs typeface="Arial" panose="020B0604020202020204" pitchFamily="34" charset="0"/>
              </a:rPr>
              <a:t>Employee needs to </a:t>
            </a:r>
            <a:r>
              <a:rPr lang="en-US" sz="2000" b="1" dirty="0">
                <a:solidFill>
                  <a:schemeClr val="tx1"/>
                </a:solidFill>
                <a:latin typeface="Arial" panose="020B0604020202020204" pitchFamily="34" charset="0"/>
                <a:cs typeface="Arial" panose="020B0604020202020204" pitchFamily="34" charset="0"/>
              </a:rPr>
              <a:t>care for a family member </a:t>
            </a:r>
            <a:r>
              <a:rPr lang="en-US" sz="2000" dirty="0">
                <a:solidFill>
                  <a:schemeClr val="tx1"/>
                </a:solidFill>
                <a:latin typeface="Arial" panose="020B0604020202020204" pitchFamily="34" charset="0"/>
                <a:cs typeface="Arial" panose="020B0604020202020204" pitchFamily="34" charset="0"/>
              </a:rPr>
              <a:t>who has a mental or physical illness, injury, or health condition; needs a medical diagnosis, care, or treatment related to such illness, injury, or condition; or needs to obtain preventive medical care;</a:t>
            </a:r>
          </a:p>
          <a:p>
            <a:pPr lvl="1"/>
            <a:r>
              <a:rPr lang="en-US" sz="2000" dirty="0">
                <a:solidFill>
                  <a:schemeClr val="tx1"/>
                </a:solidFill>
                <a:latin typeface="Arial" panose="020B0604020202020204" pitchFamily="34" charset="0"/>
                <a:cs typeface="Arial" panose="020B0604020202020204" pitchFamily="34" charset="0"/>
              </a:rPr>
              <a:t>Employee or family member has been the </a:t>
            </a:r>
            <a:r>
              <a:rPr lang="en-US" sz="2000" b="1" dirty="0">
                <a:solidFill>
                  <a:schemeClr val="tx1"/>
                </a:solidFill>
                <a:latin typeface="Arial" panose="020B0604020202020204" pitchFamily="34" charset="0"/>
                <a:cs typeface="Arial" panose="020B0604020202020204" pitchFamily="34" charset="0"/>
              </a:rPr>
              <a:t>victim of domestic abuse</a:t>
            </a:r>
            <a:r>
              <a:rPr lang="en-US" sz="2000" dirty="0">
                <a:solidFill>
                  <a:schemeClr val="tx1"/>
                </a:solidFill>
                <a:latin typeface="Arial" panose="020B0604020202020204" pitchFamily="34" charset="0"/>
                <a:cs typeface="Arial" panose="020B0604020202020204" pitchFamily="34" charset="0"/>
              </a:rPr>
              <a:t>, sexual assault, or harassment and needs to be absent from work for purposes related to such crime (e.g., care, legal, relocation); or</a:t>
            </a:r>
          </a:p>
          <a:p>
            <a:pPr lvl="1"/>
            <a:r>
              <a:rPr lang="en-US" sz="2000" dirty="0">
                <a:solidFill>
                  <a:schemeClr val="tx1"/>
                </a:solidFill>
                <a:latin typeface="Arial" panose="020B0604020202020204" pitchFamily="34" charset="0"/>
                <a:cs typeface="Arial" panose="020B0604020202020204" pitchFamily="34" charset="0"/>
              </a:rPr>
              <a:t>A public official has </a:t>
            </a:r>
            <a:r>
              <a:rPr lang="en-US" sz="2000" b="1" dirty="0">
                <a:solidFill>
                  <a:schemeClr val="tx1"/>
                </a:solidFill>
                <a:latin typeface="Arial" panose="020B0604020202020204" pitchFamily="34" charset="0"/>
                <a:cs typeface="Arial" panose="020B0604020202020204" pitchFamily="34" charset="0"/>
              </a:rPr>
              <a:t>ordered the closure </a:t>
            </a:r>
            <a:r>
              <a:rPr lang="en-US" sz="2000" dirty="0">
                <a:solidFill>
                  <a:schemeClr val="tx1"/>
                </a:solidFill>
                <a:latin typeface="Arial" panose="020B0604020202020204" pitchFamily="34" charset="0"/>
                <a:cs typeface="Arial" panose="020B0604020202020204" pitchFamily="34" charset="0"/>
              </a:rPr>
              <a:t>of employee’s business or school/place of care of the employee's child due to a public health emergency necessitating absence from work</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394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2268-4E18-4226-9863-22D8BD9EDE0A}"/>
              </a:ext>
            </a:extLst>
          </p:cNvPr>
          <p:cNvSpPr>
            <a:spLocks noGrp="1"/>
          </p:cNvSpPr>
          <p:nvPr>
            <p:ph type="title"/>
          </p:nvPr>
        </p:nvSpPr>
        <p:spPr>
          <a:xfrm>
            <a:off x="679508" y="771787"/>
            <a:ext cx="9211252" cy="637563"/>
          </a:xfrm>
        </p:spPr>
        <p:txBody>
          <a:bodyPr>
            <a:noAutofit/>
          </a:bodyPr>
          <a:lstStyle/>
          <a:p>
            <a:r>
              <a:rPr lang="en-US" dirty="0">
                <a:solidFill>
                  <a:schemeClr val="tx1"/>
                </a:solidFill>
                <a:cs typeface="Arial" panose="020B0604020202020204" pitchFamily="34" charset="0"/>
              </a:rPr>
              <a:t>Colorado’s New Paid Sick Leave: </a:t>
            </a:r>
            <a:r>
              <a:rPr lang="en-US" i="1" dirty="0">
                <a:solidFill>
                  <a:schemeClr val="tx1"/>
                </a:solidFill>
                <a:cs typeface="Arial" panose="020B0604020202020204" pitchFamily="34" charset="0"/>
              </a:rPr>
              <a:t>Paid Sick Leave</a:t>
            </a:r>
          </a:p>
        </p:txBody>
      </p:sp>
      <p:sp>
        <p:nvSpPr>
          <p:cNvPr id="8" name="Content Placeholder 7">
            <a:extLst>
              <a:ext uri="{FF2B5EF4-FFF2-40B4-BE49-F238E27FC236}">
                <a16:creationId xmlns:a16="http://schemas.microsoft.com/office/drawing/2014/main" id="{3FF3C218-BFC8-4CF2-9A21-C7AB8F656FF8}"/>
              </a:ext>
            </a:extLst>
          </p:cNvPr>
          <p:cNvSpPr>
            <a:spLocks noGrp="1"/>
          </p:cNvSpPr>
          <p:nvPr>
            <p:ph idx="1"/>
          </p:nvPr>
        </p:nvSpPr>
        <p:spPr>
          <a:xfrm>
            <a:off x="813732" y="1560353"/>
            <a:ext cx="10578518" cy="4915948"/>
          </a:xfrm>
        </p:spPr>
        <p:txBody>
          <a:bodyPr>
            <a:noAutofit/>
          </a:bodyPr>
          <a:lstStyle/>
          <a:p>
            <a:pPr>
              <a:lnSpc>
                <a:spcPct val="100000"/>
              </a:lnSpc>
              <a:spcBef>
                <a:spcPts val="150"/>
              </a:spcBef>
            </a:pPr>
            <a:r>
              <a:rPr lang="en-US" sz="2400" dirty="0">
                <a:solidFill>
                  <a:schemeClr val="tx1"/>
                </a:solidFill>
                <a:latin typeface="Arial" panose="020B0604020202020204" pitchFamily="34" charset="0"/>
                <a:cs typeface="Arial" panose="020B0604020202020204" pitchFamily="34" charset="0"/>
              </a:rPr>
              <a:t>Key considerations regarding paid sick leave</a:t>
            </a:r>
          </a:p>
          <a:p>
            <a:pPr lvl="1"/>
            <a:r>
              <a:rPr lang="en-US" sz="2000" dirty="0">
                <a:solidFill>
                  <a:schemeClr val="tx1"/>
                </a:solidFill>
                <a:latin typeface="Arial" panose="020B0604020202020204" pitchFamily="34" charset="0"/>
                <a:cs typeface="Arial" panose="020B0604020202020204" pitchFamily="34" charset="0"/>
              </a:rPr>
              <a:t>Exempt employees presumed to work 40 hours/week</a:t>
            </a:r>
          </a:p>
          <a:p>
            <a:pPr lvl="1"/>
            <a:r>
              <a:rPr lang="en-US" sz="2000" dirty="0">
                <a:solidFill>
                  <a:schemeClr val="tx1"/>
                </a:solidFill>
                <a:latin typeface="Arial" panose="020B0604020202020204" pitchFamily="34" charset="0"/>
                <a:cs typeface="Arial" panose="020B0604020202020204" pitchFamily="34" charset="0"/>
              </a:rPr>
              <a:t>May use leave in hourly or greater increments</a:t>
            </a:r>
          </a:p>
          <a:p>
            <a:pPr lvl="1"/>
            <a:r>
              <a:rPr lang="en-US" sz="2000" dirty="0">
                <a:solidFill>
                  <a:schemeClr val="tx1"/>
                </a:solidFill>
                <a:latin typeface="Arial" panose="020B0604020202020204" pitchFamily="34" charset="0"/>
                <a:cs typeface="Arial" panose="020B0604020202020204" pitchFamily="34" charset="0"/>
              </a:rPr>
              <a:t>“Family member” is an immediate family member, in loco parentis or for whom responsible for health-related care</a:t>
            </a:r>
          </a:p>
          <a:p>
            <a:pPr lvl="1"/>
            <a:r>
              <a:rPr lang="en-US" sz="2000" dirty="0">
                <a:solidFill>
                  <a:schemeClr val="tx1"/>
                </a:solidFill>
                <a:latin typeface="Arial" panose="020B0604020202020204" pitchFamily="34" charset="0"/>
                <a:cs typeface="Arial" panose="020B0604020202020204" pitchFamily="34" charset="0"/>
              </a:rPr>
              <a:t>Employee must make good faith effort to provide advance notice of foreseeable leave</a:t>
            </a:r>
          </a:p>
          <a:p>
            <a:pPr lvl="1"/>
            <a:r>
              <a:rPr lang="en-US" sz="2000" dirty="0">
                <a:solidFill>
                  <a:schemeClr val="tx1"/>
                </a:solidFill>
                <a:latin typeface="Arial" panose="020B0604020202020204" pitchFamily="34" charset="0"/>
                <a:cs typeface="Arial" panose="020B0604020202020204" pitchFamily="34" charset="0"/>
              </a:rPr>
              <a:t>Employer may require reasonable documentation for leaves lasting </a:t>
            </a:r>
            <a:r>
              <a:rPr lang="en-US" sz="2000" i="1" dirty="0">
                <a:solidFill>
                  <a:schemeClr val="tx1"/>
                </a:solidFill>
                <a:latin typeface="Arial" panose="020B0604020202020204" pitchFamily="34" charset="0"/>
                <a:cs typeface="Arial" panose="020B0604020202020204" pitchFamily="34" charset="0"/>
              </a:rPr>
              <a:t>four or more </a:t>
            </a:r>
            <a:r>
              <a:rPr lang="en-US" sz="2000" dirty="0">
                <a:solidFill>
                  <a:schemeClr val="tx1"/>
                </a:solidFill>
                <a:latin typeface="Arial" panose="020B0604020202020204" pitchFamily="34" charset="0"/>
                <a:cs typeface="Arial" panose="020B0604020202020204" pitchFamily="34" charset="0"/>
              </a:rPr>
              <a:t>consecutive work days</a:t>
            </a:r>
          </a:p>
          <a:p>
            <a:pPr lvl="1"/>
            <a:r>
              <a:rPr lang="en-US" sz="2000" dirty="0">
                <a:solidFill>
                  <a:schemeClr val="tx1"/>
                </a:solidFill>
                <a:latin typeface="Arial" panose="020B0604020202020204" pitchFamily="34" charset="0"/>
                <a:cs typeface="Arial" panose="020B0604020202020204" pitchFamily="34" charset="0"/>
              </a:rPr>
              <a:t>Need not pay unused leave on termination, unless retaliatory personnel action prevented the individual from using leave; must reinstate leave if rehired in six months</a:t>
            </a:r>
          </a:p>
          <a:p>
            <a:pPr lvl="1"/>
            <a:r>
              <a:rPr lang="en-US" sz="2000" dirty="0">
                <a:solidFill>
                  <a:schemeClr val="tx1"/>
                </a:solidFill>
                <a:latin typeface="Arial" panose="020B0604020202020204" pitchFamily="34" charset="0"/>
                <a:cs typeface="Arial" panose="020B0604020202020204" pitchFamily="34" charset="0"/>
              </a:rPr>
              <a:t>Can’t make employee find a replacement/coverage while on leave</a:t>
            </a:r>
          </a:p>
        </p:txBody>
      </p:sp>
    </p:spTree>
    <p:extLst>
      <p:ext uri="{BB962C8B-B14F-4D97-AF65-F5344CB8AC3E}">
        <p14:creationId xmlns:p14="http://schemas.microsoft.com/office/powerpoint/2010/main" val="2323678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2268-4E18-4226-9863-22D8BD9EDE0A}"/>
              </a:ext>
            </a:extLst>
          </p:cNvPr>
          <p:cNvSpPr>
            <a:spLocks noGrp="1"/>
          </p:cNvSpPr>
          <p:nvPr>
            <p:ph type="title"/>
          </p:nvPr>
        </p:nvSpPr>
        <p:spPr>
          <a:xfrm>
            <a:off x="654341" y="838201"/>
            <a:ext cx="11073468" cy="838200"/>
          </a:xfrm>
        </p:spPr>
        <p:txBody>
          <a:bodyPr>
            <a:noAutofit/>
          </a:bodyPr>
          <a:lstStyle/>
          <a:p>
            <a:r>
              <a:rPr lang="en-US" dirty="0">
                <a:solidFill>
                  <a:schemeClr val="tx1"/>
                </a:solidFill>
                <a:cs typeface="Arial" panose="020B0604020202020204" pitchFamily="34" charset="0"/>
              </a:rPr>
              <a:t>Colorado’s New Paid Sick Leave:</a:t>
            </a:r>
            <a:br>
              <a:rPr lang="en-US" dirty="0">
                <a:solidFill>
                  <a:schemeClr val="tx1"/>
                </a:solidFill>
                <a:cs typeface="Arial" panose="020B0604020202020204" pitchFamily="34" charset="0"/>
              </a:rPr>
            </a:br>
            <a:r>
              <a:rPr lang="en-US" i="1" dirty="0">
                <a:solidFill>
                  <a:schemeClr val="tx1"/>
                </a:solidFill>
                <a:cs typeface="Arial" panose="020B0604020202020204" pitchFamily="34" charset="0"/>
              </a:rPr>
              <a:t>Public Health Emergency Leave</a:t>
            </a:r>
          </a:p>
        </p:txBody>
      </p:sp>
      <p:sp>
        <p:nvSpPr>
          <p:cNvPr id="8" name="Content Placeholder 7">
            <a:extLst>
              <a:ext uri="{FF2B5EF4-FFF2-40B4-BE49-F238E27FC236}">
                <a16:creationId xmlns:a16="http://schemas.microsoft.com/office/drawing/2014/main" id="{3FF3C218-BFC8-4CF2-9A21-C7AB8F656FF8}"/>
              </a:ext>
            </a:extLst>
          </p:cNvPr>
          <p:cNvSpPr>
            <a:spLocks noGrp="1"/>
          </p:cNvSpPr>
          <p:nvPr>
            <p:ph idx="1"/>
          </p:nvPr>
        </p:nvSpPr>
        <p:spPr>
          <a:xfrm>
            <a:off x="805343" y="1828800"/>
            <a:ext cx="10805020" cy="4941116"/>
          </a:xfrm>
        </p:spPr>
        <p:txBody>
          <a:bodyPr>
            <a:noAutofit/>
          </a:bodyPr>
          <a:lstStyle/>
          <a:p>
            <a:pPr>
              <a:lnSpc>
                <a:spcPct val="100000"/>
              </a:lnSpc>
              <a:spcBef>
                <a:spcPts val="150"/>
              </a:spcBef>
            </a:pPr>
            <a:r>
              <a:rPr lang="en-US" sz="2400" b="1" dirty="0">
                <a:solidFill>
                  <a:schemeClr val="tx1"/>
                </a:solidFill>
                <a:latin typeface="Arial" panose="020B0604020202020204" pitchFamily="34" charset="0"/>
                <a:cs typeface="Arial" panose="020B0604020202020204" pitchFamily="34" charset="0"/>
              </a:rPr>
              <a:t>Useable as of 1/1/21</a:t>
            </a:r>
            <a:r>
              <a:rPr lang="en-US" sz="2400" dirty="0">
                <a:solidFill>
                  <a:schemeClr val="tx1"/>
                </a:solidFill>
                <a:latin typeface="Arial" panose="020B0604020202020204" pitchFamily="34" charset="0"/>
                <a:cs typeface="Arial" panose="020B0604020202020204" pitchFamily="34" charset="0"/>
              </a:rPr>
              <a:t>, in the event of a “public health emergency [e.g., now, public health emergency redeclared 12/27/20],” </a:t>
            </a:r>
            <a:r>
              <a:rPr lang="en-US" sz="2400" b="1" dirty="0">
                <a:solidFill>
                  <a:schemeClr val="tx1"/>
                </a:solidFill>
                <a:latin typeface="Arial" panose="020B0604020202020204" pitchFamily="34" charset="0"/>
                <a:cs typeface="Arial" panose="020B0604020202020204" pitchFamily="34" charset="0"/>
              </a:rPr>
              <a:t>ALL </a:t>
            </a:r>
            <a:r>
              <a:rPr lang="en-US" sz="2400" dirty="0">
                <a:solidFill>
                  <a:schemeClr val="tx1"/>
                </a:solidFill>
                <a:latin typeface="Arial" panose="020B0604020202020204" pitchFamily="34" charset="0"/>
                <a:cs typeface="Arial" panose="020B0604020202020204" pitchFamily="34" charset="0"/>
              </a:rPr>
              <a:t>employers </a:t>
            </a:r>
            <a:r>
              <a:rPr lang="en-US" sz="2400" b="1" dirty="0">
                <a:solidFill>
                  <a:schemeClr val="tx1"/>
                </a:solidFill>
                <a:latin typeface="Arial" panose="020B0604020202020204" pitchFamily="34" charset="0"/>
                <a:cs typeface="Arial" panose="020B0604020202020204" pitchFamily="34" charset="0"/>
              </a:rPr>
              <a:t>must supplement an employee’s paid sick leave</a:t>
            </a:r>
            <a:r>
              <a:rPr lang="en-US" sz="2400" dirty="0">
                <a:solidFill>
                  <a:schemeClr val="tx1"/>
                </a:solidFill>
                <a:latin typeface="Arial" panose="020B0604020202020204" pitchFamily="34" charset="0"/>
                <a:cs typeface="Arial" panose="020B0604020202020204" pitchFamily="34" charset="0"/>
              </a:rPr>
              <a:t> to ensure the employee may take up to </a:t>
            </a:r>
            <a:r>
              <a:rPr lang="en-US" sz="2400" b="1" dirty="0">
                <a:solidFill>
                  <a:schemeClr val="tx1"/>
                </a:solidFill>
                <a:latin typeface="Arial" panose="020B0604020202020204" pitchFamily="34" charset="0"/>
                <a:cs typeface="Arial" panose="020B0604020202020204" pitchFamily="34" charset="0"/>
              </a:rPr>
              <a:t>80 hours </a:t>
            </a:r>
            <a:r>
              <a:rPr lang="en-US" sz="2400" dirty="0">
                <a:solidFill>
                  <a:schemeClr val="tx1"/>
                </a:solidFill>
                <a:latin typeface="Arial" panose="020B0604020202020204" pitchFamily="34" charset="0"/>
                <a:cs typeface="Arial" panose="020B0604020202020204" pitchFamily="34" charset="0"/>
              </a:rPr>
              <a:t>(proportional for PT employees) </a:t>
            </a:r>
            <a:r>
              <a:rPr lang="en-US" sz="2400" b="1" dirty="0">
                <a:solidFill>
                  <a:schemeClr val="tx1"/>
                </a:solidFill>
                <a:latin typeface="Arial" panose="020B0604020202020204" pitchFamily="34" charset="0"/>
                <a:cs typeface="Arial" panose="020B0604020202020204" pitchFamily="34" charset="0"/>
              </a:rPr>
              <a:t>one-time</a:t>
            </a:r>
            <a:r>
              <a:rPr lang="en-US" sz="2400" dirty="0">
                <a:solidFill>
                  <a:schemeClr val="tx1"/>
                </a:solidFill>
                <a:latin typeface="Arial" panose="020B0604020202020204" pitchFamily="34" charset="0"/>
                <a:cs typeface="Arial" panose="020B0604020202020204" pitchFamily="34" charset="0"/>
              </a:rPr>
              <a:t> emergency leave </a:t>
            </a:r>
          </a:p>
          <a:p>
            <a:pPr>
              <a:lnSpc>
                <a:spcPct val="100000"/>
              </a:lnSpc>
              <a:spcBef>
                <a:spcPts val="150"/>
              </a:spcBef>
            </a:pPr>
            <a:r>
              <a:rPr lang="en-US" sz="2400" dirty="0">
                <a:solidFill>
                  <a:schemeClr val="tx1"/>
                </a:solidFill>
                <a:latin typeface="Arial" panose="020B0604020202020204" pitchFamily="34" charset="0"/>
                <a:cs typeface="Arial" panose="020B0604020202020204" pitchFamily="34" charset="0"/>
              </a:rPr>
              <a:t>Can </a:t>
            </a:r>
            <a:r>
              <a:rPr lang="en-US" sz="2400" b="1" dirty="0">
                <a:solidFill>
                  <a:schemeClr val="tx1"/>
                </a:solidFill>
                <a:latin typeface="Arial" panose="020B0604020202020204" pitchFamily="34" charset="0"/>
                <a:cs typeface="Arial" panose="020B0604020202020204" pitchFamily="34" charset="0"/>
              </a:rPr>
              <a:t>offset</a:t>
            </a:r>
            <a:r>
              <a:rPr lang="en-US" sz="2400" dirty="0">
                <a:solidFill>
                  <a:schemeClr val="tx1"/>
                </a:solidFill>
                <a:latin typeface="Arial" panose="020B0604020202020204" pitchFamily="34" charset="0"/>
                <a:cs typeface="Arial" panose="020B0604020202020204" pitchFamily="34" charset="0"/>
              </a:rPr>
              <a:t> accrued, unused paid sick leave against emergency leave requirement</a:t>
            </a:r>
          </a:p>
          <a:p>
            <a:pPr>
              <a:lnSpc>
                <a:spcPct val="100000"/>
              </a:lnSpc>
              <a:spcBef>
                <a:spcPts val="150"/>
              </a:spcBef>
            </a:pPr>
            <a:r>
              <a:rPr lang="en-US" sz="2400" dirty="0">
                <a:solidFill>
                  <a:schemeClr val="tx1"/>
                </a:solidFill>
                <a:latin typeface="Arial" panose="020B0604020202020204" pitchFamily="34" charset="0"/>
                <a:cs typeface="Arial" panose="020B0604020202020204" pitchFamily="34" charset="0"/>
              </a:rPr>
              <a:t>Employees must notify employer of need for emergency leave as soon as practicable when the need for leave is foreseeable and the employer’s place of business has not been closed. </a:t>
            </a:r>
          </a:p>
          <a:p>
            <a:pPr>
              <a:lnSpc>
                <a:spcPct val="100000"/>
              </a:lnSpc>
              <a:spcBef>
                <a:spcPts val="150"/>
              </a:spcBef>
            </a:pPr>
            <a:r>
              <a:rPr lang="en-US" sz="2400" dirty="0">
                <a:solidFill>
                  <a:schemeClr val="tx1"/>
                </a:solidFill>
                <a:latin typeface="Arial" panose="020B0604020202020204" pitchFamily="34" charset="0"/>
                <a:cs typeface="Arial" panose="020B0604020202020204" pitchFamily="34" charset="0"/>
              </a:rPr>
              <a:t>Employees need not supply documentation to take leave!</a:t>
            </a:r>
          </a:p>
        </p:txBody>
      </p:sp>
    </p:spTree>
    <p:extLst>
      <p:ext uri="{BB962C8B-B14F-4D97-AF65-F5344CB8AC3E}">
        <p14:creationId xmlns:p14="http://schemas.microsoft.com/office/powerpoint/2010/main" val="361997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2268-4E18-4226-9863-22D8BD9EDE0A}"/>
              </a:ext>
            </a:extLst>
          </p:cNvPr>
          <p:cNvSpPr>
            <a:spLocks noGrp="1"/>
          </p:cNvSpPr>
          <p:nvPr>
            <p:ph type="title"/>
          </p:nvPr>
        </p:nvSpPr>
        <p:spPr>
          <a:xfrm>
            <a:off x="629174" y="858737"/>
            <a:ext cx="11107024" cy="893864"/>
          </a:xfrm>
        </p:spPr>
        <p:txBody>
          <a:bodyPr>
            <a:noAutofit/>
          </a:bodyPr>
          <a:lstStyle/>
          <a:p>
            <a:r>
              <a:rPr lang="en-US" dirty="0">
                <a:solidFill>
                  <a:schemeClr val="tx1"/>
                </a:solidFill>
                <a:cs typeface="Arial" panose="020B0604020202020204" pitchFamily="34" charset="0"/>
              </a:rPr>
              <a:t>Colorado’s New Paid Sick Leave:</a:t>
            </a:r>
            <a:br>
              <a:rPr lang="en-US" dirty="0">
                <a:solidFill>
                  <a:schemeClr val="tx1"/>
                </a:solidFill>
                <a:cs typeface="Arial" panose="020B0604020202020204" pitchFamily="34" charset="0"/>
              </a:rPr>
            </a:br>
            <a:r>
              <a:rPr lang="en-US" i="1" dirty="0">
                <a:solidFill>
                  <a:schemeClr val="tx1"/>
                </a:solidFill>
                <a:cs typeface="Arial" panose="020B0604020202020204" pitchFamily="34" charset="0"/>
              </a:rPr>
              <a:t>Public Health Emergency Leave</a:t>
            </a:r>
          </a:p>
        </p:txBody>
      </p:sp>
      <p:sp>
        <p:nvSpPr>
          <p:cNvPr id="8" name="Content Placeholder 7">
            <a:extLst>
              <a:ext uri="{FF2B5EF4-FFF2-40B4-BE49-F238E27FC236}">
                <a16:creationId xmlns:a16="http://schemas.microsoft.com/office/drawing/2014/main" id="{3FF3C218-BFC8-4CF2-9A21-C7AB8F656FF8}"/>
              </a:ext>
            </a:extLst>
          </p:cNvPr>
          <p:cNvSpPr>
            <a:spLocks noGrp="1"/>
          </p:cNvSpPr>
          <p:nvPr>
            <p:ph idx="1"/>
          </p:nvPr>
        </p:nvSpPr>
        <p:spPr>
          <a:xfrm>
            <a:off x="822121" y="1828801"/>
            <a:ext cx="10746297" cy="4571999"/>
          </a:xfrm>
        </p:spPr>
        <p:txBody>
          <a:bodyPr>
            <a:noAutofit/>
          </a:bodyPr>
          <a:lstStyle/>
          <a:p>
            <a:pPr>
              <a:lnSpc>
                <a:spcPct val="100000"/>
              </a:lnSpc>
              <a:spcBef>
                <a:spcPts val="150"/>
              </a:spcBef>
            </a:pPr>
            <a:r>
              <a:rPr lang="en-US" sz="2400" dirty="0">
                <a:solidFill>
                  <a:schemeClr val="tx1"/>
                </a:solidFill>
                <a:latin typeface="Arial" panose="020B0604020202020204" pitchFamily="34" charset="0"/>
                <a:cs typeface="Arial" panose="020B0604020202020204" pitchFamily="34" charset="0"/>
              </a:rPr>
              <a:t>Employees can use emergency leave for any of the following reasons: </a:t>
            </a:r>
          </a:p>
          <a:p>
            <a:pPr lvl="1"/>
            <a:r>
              <a:rPr lang="en-US" sz="2000" b="1" dirty="0">
                <a:solidFill>
                  <a:schemeClr val="tx1"/>
                </a:solidFill>
                <a:latin typeface="Arial" panose="020B0604020202020204" pitchFamily="34" charset="0"/>
                <a:cs typeface="Arial" panose="020B0604020202020204" pitchFamily="34" charset="0"/>
              </a:rPr>
              <a:t>Self-isolating</a:t>
            </a:r>
            <a:r>
              <a:rPr lang="en-US" sz="2000" dirty="0">
                <a:solidFill>
                  <a:schemeClr val="tx1"/>
                </a:solidFill>
                <a:latin typeface="Arial" panose="020B0604020202020204" pitchFamily="34" charset="0"/>
                <a:cs typeface="Arial" panose="020B0604020202020204" pitchFamily="34" charset="0"/>
              </a:rPr>
              <a:t> due to a positive diagnosis, are experiencing symptoms, or are seeking medical treatment or preventive care with respect to the disease causing the public health emergency, or are caring for a family member in such circumstances; </a:t>
            </a:r>
          </a:p>
          <a:p>
            <a:pPr lvl="1"/>
            <a:r>
              <a:rPr lang="en-US" sz="2000" dirty="0">
                <a:solidFill>
                  <a:schemeClr val="tx1"/>
                </a:solidFill>
                <a:latin typeface="Arial" panose="020B0604020202020204" pitchFamily="34" charset="0"/>
                <a:cs typeface="Arial" panose="020B0604020202020204" pitchFamily="34" charset="0"/>
              </a:rPr>
              <a:t>Public health official or employer determines it is </a:t>
            </a:r>
            <a:r>
              <a:rPr lang="en-US" sz="2000" b="1" dirty="0">
                <a:solidFill>
                  <a:schemeClr val="tx1"/>
                </a:solidFill>
                <a:latin typeface="Arial" panose="020B0604020202020204" pitchFamily="34" charset="0"/>
                <a:cs typeface="Arial" panose="020B0604020202020204" pitchFamily="34" charset="0"/>
              </a:rPr>
              <a:t>unsafe</a:t>
            </a:r>
            <a:r>
              <a:rPr lang="en-US" sz="2000" dirty="0">
                <a:solidFill>
                  <a:schemeClr val="tx1"/>
                </a:solidFill>
                <a:latin typeface="Arial" panose="020B0604020202020204" pitchFamily="34" charset="0"/>
                <a:cs typeface="Arial" panose="020B0604020202020204" pitchFamily="34" charset="0"/>
              </a:rPr>
              <a:t> for the employee to come to work due to the public health emergency; </a:t>
            </a:r>
          </a:p>
          <a:p>
            <a:pPr lvl="1"/>
            <a:r>
              <a:rPr lang="en-US" sz="2000" dirty="0">
                <a:solidFill>
                  <a:schemeClr val="tx1"/>
                </a:solidFill>
                <a:latin typeface="Arial" panose="020B0604020202020204" pitchFamily="34" charset="0"/>
                <a:cs typeface="Arial" panose="020B0604020202020204" pitchFamily="34" charset="0"/>
              </a:rPr>
              <a:t>Must care for a child whose </a:t>
            </a:r>
            <a:r>
              <a:rPr lang="en-US" sz="2000" b="1" dirty="0">
                <a:solidFill>
                  <a:schemeClr val="tx1"/>
                </a:solidFill>
                <a:latin typeface="Arial" panose="020B0604020202020204" pitchFamily="34" charset="0"/>
                <a:cs typeface="Arial" panose="020B0604020202020204" pitchFamily="34" charset="0"/>
              </a:rPr>
              <a:t>child care facility or school </a:t>
            </a:r>
            <a:r>
              <a:rPr lang="en-US" sz="2000" dirty="0">
                <a:solidFill>
                  <a:schemeClr val="tx1"/>
                </a:solidFill>
                <a:latin typeface="Arial" panose="020B0604020202020204" pitchFamily="34" charset="0"/>
                <a:cs typeface="Arial" panose="020B0604020202020204" pitchFamily="34" charset="0"/>
              </a:rPr>
              <a:t>is closed due to the public health emergency; or</a:t>
            </a:r>
          </a:p>
          <a:p>
            <a:pPr lvl="1"/>
            <a:r>
              <a:rPr lang="en-US" sz="2000" dirty="0">
                <a:solidFill>
                  <a:schemeClr val="tx1"/>
                </a:solidFill>
                <a:latin typeface="Arial" panose="020B0604020202020204" pitchFamily="34" charset="0"/>
                <a:cs typeface="Arial" panose="020B0604020202020204" pitchFamily="34" charset="0"/>
              </a:rPr>
              <a:t>Employee suffers from a </a:t>
            </a:r>
            <a:r>
              <a:rPr lang="en-US" sz="2000" b="1" dirty="0">
                <a:solidFill>
                  <a:schemeClr val="tx1"/>
                </a:solidFill>
                <a:latin typeface="Arial" panose="020B0604020202020204" pitchFamily="34" charset="0"/>
                <a:cs typeface="Arial" panose="020B0604020202020204" pitchFamily="34" charset="0"/>
              </a:rPr>
              <a:t>preexisting condition </a:t>
            </a:r>
            <a:r>
              <a:rPr lang="en-US" sz="2000" dirty="0">
                <a:solidFill>
                  <a:schemeClr val="tx1"/>
                </a:solidFill>
                <a:latin typeface="Arial" panose="020B0604020202020204" pitchFamily="34" charset="0"/>
                <a:cs typeface="Arial" panose="020B0604020202020204" pitchFamily="34" charset="0"/>
              </a:rPr>
              <a:t>that would make him or her more susceptible to serious harm if they were infected with the disease causing the public health emergency</a:t>
            </a:r>
          </a:p>
          <a:p>
            <a:pPr>
              <a:lnSpc>
                <a:spcPct val="100000"/>
              </a:lnSpc>
              <a:spcBef>
                <a:spcPts val="150"/>
              </a:spcBef>
            </a:pPr>
            <a:endParaRPr lang="en-US" sz="1800"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3361078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F8215-3905-400A-9E07-5A8907910F88}"/>
              </a:ext>
            </a:extLst>
          </p:cNvPr>
          <p:cNvSpPr>
            <a:spLocks noGrp="1"/>
          </p:cNvSpPr>
          <p:nvPr>
            <p:ph type="title"/>
          </p:nvPr>
        </p:nvSpPr>
        <p:spPr>
          <a:xfrm>
            <a:off x="581192" y="702156"/>
            <a:ext cx="11029616" cy="841418"/>
          </a:xfrm>
        </p:spPr>
        <p:txBody>
          <a:bodyPr/>
          <a:lstStyle/>
          <a:p>
            <a:r>
              <a:rPr lang="en-US" dirty="0">
                <a:solidFill>
                  <a:schemeClr val="tx1"/>
                </a:solidFill>
              </a:rPr>
              <a:t>agenda</a:t>
            </a:r>
          </a:p>
        </p:txBody>
      </p:sp>
      <p:sp>
        <p:nvSpPr>
          <p:cNvPr id="3" name="Content Placeholder 2">
            <a:extLst>
              <a:ext uri="{FF2B5EF4-FFF2-40B4-BE49-F238E27FC236}">
                <a16:creationId xmlns:a16="http://schemas.microsoft.com/office/drawing/2014/main" id="{D0AAA166-4B41-4104-87CF-6107E1BB7D8D}"/>
              </a:ext>
            </a:extLst>
          </p:cNvPr>
          <p:cNvSpPr>
            <a:spLocks noGrp="1"/>
          </p:cNvSpPr>
          <p:nvPr>
            <p:ph idx="1"/>
          </p:nvPr>
        </p:nvSpPr>
        <p:spPr>
          <a:xfrm>
            <a:off x="581192" y="1937857"/>
            <a:ext cx="11029615" cy="4739779"/>
          </a:xfrm>
        </p:spPr>
        <p:txBody>
          <a:bodyPr>
            <a:normAutofit fontScale="92500" lnSpcReduction="20000"/>
          </a:bodyPr>
          <a:lstStyle/>
          <a:p>
            <a:r>
              <a:rPr lang="en-US" sz="3600" dirty="0">
                <a:solidFill>
                  <a:schemeClr val="tx1"/>
                </a:solidFill>
              </a:rPr>
              <a:t>Enhanced Unemployment Benefits and Potential Fraud</a:t>
            </a:r>
          </a:p>
          <a:p>
            <a:r>
              <a:rPr lang="en-US" sz="3600" dirty="0">
                <a:solidFill>
                  <a:schemeClr val="tx1"/>
                </a:solidFill>
              </a:rPr>
              <a:t>Equal Pay for Equal Work</a:t>
            </a:r>
          </a:p>
          <a:p>
            <a:r>
              <a:rPr lang="en-US" sz="3600" dirty="0">
                <a:solidFill>
                  <a:schemeClr val="tx1"/>
                </a:solidFill>
              </a:rPr>
              <a:t>Colorado Paid Sick and Emergency Leaves</a:t>
            </a:r>
          </a:p>
          <a:p>
            <a:r>
              <a:rPr lang="en-US" sz="3600" dirty="0">
                <a:solidFill>
                  <a:schemeClr val="tx1"/>
                </a:solidFill>
              </a:rPr>
              <a:t>Colorado Public Health Emergency Whistleblower Law</a:t>
            </a:r>
          </a:p>
          <a:p>
            <a:r>
              <a:rPr lang="en-US" sz="3600" dirty="0">
                <a:solidFill>
                  <a:schemeClr val="tx1"/>
                </a:solidFill>
              </a:rPr>
              <a:t>Colorado Secure Savings Program</a:t>
            </a:r>
          </a:p>
          <a:p>
            <a:r>
              <a:rPr lang="en-US" sz="3600" dirty="0">
                <a:solidFill>
                  <a:schemeClr val="tx1"/>
                </a:solidFill>
              </a:rPr>
              <a:t>Revised COMPS Order </a:t>
            </a:r>
          </a:p>
          <a:p>
            <a:r>
              <a:rPr lang="en-US" sz="3600" b="1" dirty="0">
                <a:solidFill>
                  <a:schemeClr val="tx1"/>
                </a:solidFill>
              </a:rPr>
              <a:t>COMING SOON!!! </a:t>
            </a:r>
            <a:r>
              <a:rPr lang="en-US" sz="3600" dirty="0">
                <a:solidFill>
                  <a:schemeClr val="tx1"/>
                </a:solidFill>
              </a:rPr>
              <a:t>Colorado Paid FMLA Leave </a:t>
            </a:r>
          </a:p>
          <a:p>
            <a:endParaRPr lang="en-US" dirty="0"/>
          </a:p>
          <a:p>
            <a:endParaRPr lang="en-US" dirty="0"/>
          </a:p>
        </p:txBody>
      </p:sp>
    </p:spTree>
    <p:extLst>
      <p:ext uri="{BB962C8B-B14F-4D97-AF65-F5344CB8AC3E}">
        <p14:creationId xmlns:p14="http://schemas.microsoft.com/office/powerpoint/2010/main" val="628550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2268-4E18-4226-9863-22D8BD9EDE0A}"/>
              </a:ext>
            </a:extLst>
          </p:cNvPr>
          <p:cNvSpPr>
            <a:spLocks noGrp="1"/>
          </p:cNvSpPr>
          <p:nvPr>
            <p:ph type="title"/>
          </p:nvPr>
        </p:nvSpPr>
        <p:spPr>
          <a:xfrm>
            <a:off x="897622" y="762001"/>
            <a:ext cx="10393960" cy="722850"/>
          </a:xfrm>
        </p:spPr>
        <p:txBody>
          <a:bodyPr>
            <a:noAutofit/>
          </a:bodyPr>
          <a:lstStyle/>
          <a:p>
            <a:r>
              <a:rPr lang="en-US" dirty="0">
                <a:solidFill>
                  <a:schemeClr val="tx1"/>
                </a:solidFill>
                <a:cs typeface="Arial" panose="020B0604020202020204" pitchFamily="34" charset="0"/>
              </a:rPr>
              <a:t>Colorado’s New Paid Sick Leaves: </a:t>
            </a:r>
            <a:r>
              <a:rPr lang="en-US" i="1" dirty="0">
                <a:solidFill>
                  <a:schemeClr val="tx1"/>
                </a:solidFill>
                <a:cs typeface="Arial" panose="020B0604020202020204" pitchFamily="34" charset="0"/>
              </a:rPr>
              <a:t>For all leaves</a:t>
            </a:r>
          </a:p>
        </p:txBody>
      </p:sp>
      <p:sp>
        <p:nvSpPr>
          <p:cNvPr id="8" name="Content Placeholder 7">
            <a:extLst>
              <a:ext uri="{FF2B5EF4-FFF2-40B4-BE49-F238E27FC236}">
                <a16:creationId xmlns:a16="http://schemas.microsoft.com/office/drawing/2014/main" id="{3FF3C218-BFC8-4CF2-9A21-C7AB8F656FF8}"/>
              </a:ext>
            </a:extLst>
          </p:cNvPr>
          <p:cNvSpPr>
            <a:spLocks noGrp="1"/>
          </p:cNvSpPr>
          <p:nvPr>
            <p:ph idx="1"/>
          </p:nvPr>
        </p:nvSpPr>
        <p:spPr>
          <a:xfrm>
            <a:off x="1006679" y="1828799"/>
            <a:ext cx="10544961" cy="4714613"/>
          </a:xfrm>
        </p:spPr>
        <p:txBody>
          <a:bodyPr>
            <a:noAutofit/>
          </a:bodyPr>
          <a:lstStyle/>
          <a:p>
            <a:pPr>
              <a:lnSpc>
                <a:spcPct val="100000"/>
              </a:lnSpc>
              <a:spcBef>
                <a:spcPts val="0"/>
              </a:spcBef>
              <a:spcAft>
                <a:spcPts val="0"/>
              </a:spcAft>
              <a:buFont typeface="Wingdings" panose="05000000000000000000" pitchFamily="2" charset="2"/>
              <a:buChar char="Ø"/>
            </a:pPr>
            <a:r>
              <a:rPr lang="en-US" sz="2800" dirty="0">
                <a:solidFill>
                  <a:schemeClr val="tx1"/>
                </a:solidFill>
                <a:latin typeface="Arial" panose="020B0604020202020204" pitchFamily="34" charset="0"/>
                <a:cs typeface="Arial" panose="020B0604020202020204" pitchFamily="34" charset="0"/>
              </a:rPr>
              <a:t>Broad anti-retaliation provision</a:t>
            </a:r>
          </a:p>
          <a:p>
            <a:pPr>
              <a:lnSpc>
                <a:spcPct val="100000"/>
              </a:lnSpc>
              <a:spcBef>
                <a:spcPts val="0"/>
              </a:spcBef>
              <a:spcAft>
                <a:spcPts val="0"/>
              </a:spcAft>
              <a:buFont typeface="Wingdings" panose="05000000000000000000" pitchFamily="2" charset="2"/>
              <a:buChar char="Ø"/>
            </a:pPr>
            <a:r>
              <a:rPr lang="en-US" sz="2800" dirty="0">
                <a:solidFill>
                  <a:schemeClr val="tx1"/>
                </a:solidFill>
                <a:latin typeface="Arial" panose="020B0604020202020204" pitchFamily="34" charset="0"/>
                <a:cs typeface="Arial" panose="020B0604020202020204" pitchFamily="34" charset="0"/>
              </a:rPr>
              <a:t>Must provide written notice of rights and a poster;  must maintain record of paid leave accrued/used for 2 years</a:t>
            </a:r>
          </a:p>
          <a:p>
            <a:pPr>
              <a:lnSpc>
                <a:spcPct val="100000"/>
              </a:lnSpc>
              <a:spcBef>
                <a:spcPts val="0"/>
              </a:spcBef>
              <a:spcAft>
                <a:spcPts val="0"/>
              </a:spcAft>
              <a:buFont typeface="Wingdings" panose="05000000000000000000" pitchFamily="2" charset="2"/>
              <a:buChar char="Ø"/>
            </a:pPr>
            <a:r>
              <a:rPr lang="en-US" sz="2800" dirty="0">
                <a:solidFill>
                  <a:schemeClr val="tx1"/>
                </a:solidFill>
                <a:latin typeface="Arial" panose="020B0604020202020204" pitchFamily="34" charset="0"/>
                <a:cs typeface="Arial" panose="020B0604020202020204" pitchFamily="34" charset="0"/>
              </a:rPr>
              <a:t>Employee must complain to CO Department of Labor and Employment  before private lawsuit</a:t>
            </a:r>
          </a:p>
          <a:p>
            <a:pPr>
              <a:lnSpc>
                <a:spcPct val="100000"/>
              </a:lnSpc>
              <a:spcBef>
                <a:spcPts val="0"/>
              </a:spcBef>
              <a:spcAft>
                <a:spcPts val="0"/>
              </a:spcAft>
              <a:buFont typeface="Wingdings" panose="05000000000000000000" pitchFamily="2" charset="2"/>
              <a:buChar char="Ø"/>
            </a:pPr>
            <a:r>
              <a:rPr lang="en-US" sz="2800" b="1" dirty="0">
                <a:solidFill>
                  <a:schemeClr val="tx1"/>
                </a:solidFill>
                <a:latin typeface="Arial" panose="020B0604020202020204" pitchFamily="34" charset="0"/>
                <a:cs typeface="Arial" panose="020B0604020202020204" pitchFamily="34" charset="0"/>
              </a:rPr>
              <a:t>Employers, including public employers, that provide comparable paid leave to their employees and allow employees to use that leave as permitted under the act are not required to provide additional paid sick leave to their employees</a:t>
            </a:r>
          </a:p>
          <a:p>
            <a:pPr>
              <a:lnSpc>
                <a:spcPct val="100000"/>
              </a:lnSpc>
              <a:spcBef>
                <a:spcPts val="0"/>
              </a:spcBef>
              <a:spcAft>
                <a:spcPts val="0"/>
              </a:spcAft>
              <a:buFont typeface="Wingdings" panose="05000000000000000000" pitchFamily="2" charset="2"/>
              <a:buChar char="Ø"/>
            </a:pPr>
            <a:r>
              <a:rPr lang="en-US" sz="2800" dirty="0">
                <a:solidFill>
                  <a:schemeClr val="tx1"/>
                </a:solidFill>
                <a:latin typeface="Arial" panose="020B0604020202020204" pitchFamily="34" charset="0"/>
                <a:cs typeface="Arial" panose="020B0604020202020204" pitchFamily="34" charset="0"/>
              </a:rPr>
              <a:t>Potential exceptions for unionized workforce under a CBA</a:t>
            </a:r>
          </a:p>
          <a:p>
            <a:pPr>
              <a:lnSpc>
                <a:spcPct val="100000"/>
              </a:lnSpc>
              <a:spcBef>
                <a:spcPts val="150"/>
              </a:spcBef>
            </a:pPr>
            <a:endParaRPr lang="en-US" sz="1800"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3597791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2268-4E18-4226-9863-22D8BD9EDE0A}"/>
              </a:ext>
            </a:extLst>
          </p:cNvPr>
          <p:cNvSpPr>
            <a:spLocks noGrp="1"/>
          </p:cNvSpPr>
          <p:nvPr>
            <p:ph type="title"/>
          </p:nvPr>
        </p:nvSpPr>
        <p:spPr>
          <a:xfrm>
            <a:off x="637563" y="858737"/>
            <a:ext cx="10888910" cy="527843"/>
          </a:xfrm>
        </p:spPr>
        <p:txBody>
          <a:bodyPr>
            <a:noAutofit/>
          </a:bodyPr>
          <a:lstStyle/>
          <a:p>
            <a:r>
              <a:rPr lang="en-US" dirty="0">
                <a:solidFill>
                  <a:schemeClr val="tx1"/>
                </a:solidFill>
                <a:cs typeface="Arial" panose="020B0604020202020204" pitchFamily="34" charset="0"/>
              </a:rPr>
              <a:t>PHEW! Public Health Emergency Whistleblower Law</a:t>
            </a:r>
            <a:endParaRPr lang="en-US" i="1" dirty="0">
              <a:solidFill>
                <a:schemeClr val="tx1"/>
              </a:solidFill>
              <a:cs typeface="Arial" panose="020B0604020202020204" pitchFamily="34" charset="0"/>
            </a:endParaRPr>
          </a:p>
        </p:txBody>
      </p:sp>
      <p:sp>
        <p:nvSpPr>
          <p:cNvPr id="8" name="Content Placeholder 7">
            <a:extLst>
              <a:ext uri="{FF2B5EF4-FFF2-40B4-BE49-F238E27FC236}">
                <a16:creationId xmlns:a16="http://schemas.microsoft.com/office/drawing/2014/main" id="{3FF3C218-BFC8-4CF2-9A21-C7AB8F656FF8}"/>
              </a:ext>
            </a:extLst>
          </p:cNvPr>
          <p:cNvSpPr>
            <a:spLocks noGrp="1"/>
          </p:cNvSpPr>
          <p:nvPr>
            <p:ph idx="1"/>
          </p:nvPr>
        </p:nvSpPr>
        <p:spPr>
          <a:xfrm>
            <a:off x="763397" y="1551963"/>
            <a:ext cx="10763075" cy="5234731"/>
          </a:xfrm>
        </p:spPr>
        <p:txBody>
          <a:bodyPr>
            <a:noAutofit/>
          </a:bodyPr>
          <a:lstStyle/>
          <a:p>
            <a:pPr>
              <a:lnSpc>
                <a:spcPct val="100000"/>
              </a:lnSpc>
              <a:spcBef>
                <a:spcPts val="0"/>
              </a:spcBef>
              <a:spcAft>
                <a:spcPts val="0"/>
              </a:spcAft>
            </a:pPr>
            <a:r>
              <a:rPr lang="en-US" sz="2400" dirty="0">
                <a:solidFill>
                  <a:schemeClr val="tx1"/>
                </a:solidFill>
                <a:latin typeface="Arial" panose="020B0604020202020204" pitchFamily="34" charset="0"/>
                <a:cs typeface="Arial" panose="020B0604020202020204" pitchFamily="34" charset="0"/>
              </a:rPr>
              <a:t>New C.R.S. §§ 8-14.4-101 et seq</a:t>
            </a:r>
          </a:p>
          <a:p>
            <a:pPr>
              <a:lnSpc>
                <a:spcPct val="100000"/>
              </a:lnSpc>
              <a:spcBef>
                <a:spcPts val="0"/>
              </a:spcBef>
              <a:spcAft>
                <a:spcPts val="0"/>
              </a:spcAft>
            </a:pPr>
            <a:r>
              <a:rPr lang="en-US" sz="2400" dirty="0">
                <a:solidFill>
                  <a:schemeClr val="tx1"/>
                </a:solidFill>
                <a:latin typeface="Arial" panose="020B0604020202020204" pitchFamily="34" charset="0"/>
                <a:cs typeface="Arial" panose="020B0604020202020204" pitchFamily="34" charset="0"/>
              </a:rPr>
              <a:t>A principal [any “employer” under FLSA, State of Colorado, local government, contractor of 5+ independent contracts in CO/year]</a:t>
            </a:r>
          </a:p>
          <a:p>
            <a:pPr lvl="1">
              <a:spcBef>
                <a:spcPts val="0"/>
              </a:spcBef>
              <a:spcAft>
                <a:spcPts val="0"/>
              </a:spcAft>
            </a:pPr>
            <a:r>
              <a:rPr lang="en-US" sz="2000" dirty="0">
                <a:solidFill>
                  <a:schemeClr val="tx1"/>
                </a:solidFill>
                <a:latin typeface="Arial" panose="020B0604020202020204" pitchFamily="34" charset="0"/>
                <a:cs typeface="Arial" panose="020B0604020202020204" pitchFamily="34" charset="0"/>
              </a:rPr>
              <a:t>Shall not discriminate, or retaliate, against any worker who in good faith </a:t>
            </a:r>
            <a:r>
              <a:rPr lang="en-US" sz="2000" b="1" dirty="0">
                <a:solidFill>
                  <a:schemeClr val="tx1"/>
                </a:solidFill>
                <a:latin typeface="Arial" panose="020B0604020202020204" pitchFamily="34" charset="0"/>
                <a:cs typeface="Arial" panose="020B0604020202020204" pitchFamily="34" charset="0"/>
              </a:rPr>
              <a:t>raises any reasonable concern about workplace violations of government health or safety rules, or a significant workplace threat, related to a public health emergency</a:t>
            </a:r>
            <a:r>
              <a:rPr lang="en-US" sz="2000" dirty="0">
                <a:solidFill>
                  <a:schemeClr val="tx1"/>
                </a:solidFill>
                <a:latin typeface="Arial" panose="020B0604020202020204" pitchFamily="34" charset="0"/>
                <a:cs typeface="Arial" panose="020B0604020202020204" pitchFamily="34" charset="0"/>
              </a:rPr>
              <a:t> [public health order or disaster emergency declaration]; </a:t>
            </a:r>
          </a:p>
          <a:p>
            <a:pPr lvl="1">
              <a:spcBef>
                <a:spcPts val="0"/>
              </a:spcBef>
              <a:spcAft>
                <a:spcPts val="0"/>
              </a:spcAft>
            </a:pPr>
            <a:r>
              <a:rPr lang="en-US" sz="2000" dirty="0">
                <a:solidFill>
                  <a:schemeClr val="tx1"/>
                </a:solidFill>
                <a:latin typeface="Arial" panose="020B0604020202020204" pitchFamily="34" charset="0"/>
                <a:cs typeface="Arial" panose="020B0604020202020204" pitchFamily="34" charset="0"/>
              </a:rPr>
              <a:t>Shall not require a worker to sign a nondisclosure agreement that would limit disclosing public health/safety practices or hazards; </a:t>
            </a:r>
          </a:p>
          <a:p>
            <a:pPr lvl="1">
              <a:spcBef>
                <a:spcPts val="0"/>
              </a:spcBef>
              <a:spcAft>
                <a:spcPts val="0"/>
              </a:spcAft>
            </a:pPr>
            <a:r>
              <a:rPr lang="en-US" sz="2000" dirty="0">
                <a:solidFill>
                  <a:schemeClr val="tx1"/>
                </a:solidFill>
                <a:latin typeface="Arial" panose="020B0604020202020204" pitchFamily="34" charset="0"/>
                <a:cs typeface="Arial" panose="020B0604020202020204" pitchFamily="34" charset="0"/>
              </a:rPr>
              <a:t>Shall not discriminate, or retaliate, against any worker for voluntarily wearing own PPE if provides a higher level of protection than principal’s equipment and is recommended by federal, state, local health agency and doesn’t render worker incapable of doing job</a:t>
            </a:r>
          </a:p>
          <a:p>
            <a:pPr lvl="1">
              <a:spcBef>
                <a:spcPts val="0"/>
              </a:spcBef>
              <a:spcAft>
                <a:spcPts val="0"/>
              </a:spcAft>
            </a:pPr>
            <a:r>
              <a:rPr lang="en-US" sz="2000" dirty="0">
                <a:solidFill>
                  <a:schemeClr val="tx1"/>
                </a:solidFill>
                <a:latin typeface="Arial" panose="020B0604020202020204" pitchFamily="34" charset="0"/>
                <a:cs typeface="Arial" panose="020B0604020202020204" pitchFamily="34" charset="0"/>
              </a:rPr>
              <a:t>No retaliation for opposing practices believed to be unlawful, making a charge or participating in an investigation/hearing</a:t>
            </a:r>
          </a:p>
          <a:p>
            <a:pPr>
              <a:lnSpc>
                <a:spcPct val="100000"/>
              </a:lnSpc>
              <a:spcBef>
                <a:spcPts val="0"/>
              </a:spcBef>
              <a:spcAft>
                <a:spcPts val="0"/>
              </a:spcAft>
            </a:pPr>
            <a:r>
              <a:rPr lang="en-US" sz="2400" b="1" dirty="0">
                <a:solidFill>
                  <a:schemeClr val="tx1"/>
                </a:solidFill>
                <a:latin typeface="Arial" panose="020B0604020202020204" pitchFamily="34" charset="0"/>
                <a:cs typeface="Arial" panose="020B0604020202020204" pitchFamily="34" charset="0"/>
              </a:rPr>
              <a:t>Notice required (in any language spoken by at least 5% of workforce)</a:t>
            </a:r>
            <a:r>
              <a:rPr lang="en-US" sz="2400" dirty="0">
                <a:solidFill>
                  <a:schemeClr val="tx1"/>
                </a:solidFill>
                <a:latin typeface="Arial" panose="020B0604020202020204" pitchFamily="34" charset="0"/>
                <a:cs typeface="Arial" panose="020B0604020202020204" pitchFamily="34" charset="0"/>
              </a:rPr>
              <a:t> </a:t>
            </a:r>
          </a:p>
          <a:p>
            <a:pPr>
              <a:lnSpc>
                <a:spcPct val="100000"/>
              </a:lnSpc>
              <a:spcBef>
                <a:spcPts val="0"/>
              </a:spcBef>
              <a:spcAft>
                <a:spcPts val="0"/>
              </a:spcAft>
            </a:pPr>
            <a:r>
              <a:rPr lang="en-US" sz="2400" dirty="0">
                <a:solidFill>
                  <a:schemeClr val="tx1"/>
                </a:solidFill>
                <a:latin typeface="Arial" panose="020B0604020202020204" pitchFamily="34" charset="0"/>
                <a:cs typeface="Arial" panose="020B0604020202020204" pitchFamily="34" charset="0"/>
              </a:rPr>
              <a:t>Beware: Extensive enforcement/relief provisions favoring employee</a:t>
            </a:r>
            <a:endParaRPr lang="en-US" sz="1800"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859016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ACE3E-788B-4FE4-A6CF-1F9864DA2859}"/>
              </a:ext>
            </a:extLst>
          </p:cNvPr>
          <p:cNvSpPr>
            <a:spLocks noGrp="1"/>
          </p:cNvSpPr>
          <p:nvPr>
            <p:ph type="title"/>
          </p:nvPr>
        </p:nvSpPr>
        <p:spPr>
          <a:xfrm>
            <a:off x="581192" y="702156"/>
            <a:ext cx="11029616" cy="799473"/>
          </a:xfrm>
        </p:spPr>
        <p:txBody>
          <a:bodyPr/>
          <a:lstStyle/>
          <a:p>
            <a:r>
              <a:rPr lang="en-US" dirty="0">
                <a:solidFill>
                  <a:schemeClr val="tx1"/>
                </a:solidFill>
              </a:rPr>
              <a:t>Colorado secure savings program</a:t>
            </a:r>
          </a:p>
        </p:txBody>
      </p:sp>
      <p:sp>
        <p:nvSpPr>
          <p:cNvPr id="3" name="Content Placeholder 2">
            <a:extLst>
              <a:ext uri="{FF2B5EF4-FFF2-40B4-BE49-F238E27FC236}">
                <a16:creationId xmlns:a16="http://schemas.microsoft.com/office/drawing/2014/main" id="{E9BAB29C-0E0D-4C15-A14C-15D8FA891799}"/>
              </a:ext>
            </a:extLst>
          </p:cNvPr>
          <p:cNvSpPr>
            <a:spLocks noGrp="1"/>
          </p:cNvSpPr>
          <p:nvPr>
            <p:ph idx="1"/>
          </p:nvPr>
        </p:nvSpPr>
        <p:spPr>
          <a:xfrm>
            <a:off x="581192" y="1627465"/>
            <a:ext cx="11029615" cy="4991450"/>
          </a:xfrm>
        </p:spPr>
        <p:txBody>
          <a:bodyPr>
            <a:normAutofit fontScale="25000" lnSpcReduction="20000"/>
          </a:bodyPr>
          <a:lstStyle/>
          <a:p>
            <a:r>
              <a:rPr lang="en-US" sz="9600" dirty="0">
                <a:solidFill>
                  <a:schemeClr val="tx1"/>
                </a:solidFill>
              </a:rPr>
              <a:t>Found at CRS §§ 24-54.3-101 et seq.</a:t>
            </a:r>
          </a:p>
          <a:p>
            <a:r>
              <a:rPr lang="en-US" sz="9600" dirty="0">
                <a:solidFill>
                  <a:schemeClr val="tx1"/>
                </a:solidFill>
              </a:rPr>
              <a:t>Establishes Colorado Secure Savings Program to increase retirement savings in private sector</a:t>
            </a:r>
          </a:p>
          <a:p>
            <a:pPr lvl="1"/>
            <a:r>
              <a:rPr lang="en-US" sz="8000" dirty="0">
                <a:solidFill>
                  <a:schemeClr val="tx1"/>
                </a:solidFill>
              </a:rPr>
              <a:t>Covers Colorado employers with </a:t>
            </a:r>
            <a:r>
              <a:rPr lang="en-US" sz="8000" b="1" dirty="0">
                <a:solidFill>
                  <a:schemeClr val="tx1"/>
                </a:solidFill>
              </a:rPr>
              <a:t>5 or more employees</a:t>
            </a:r>
            <a:r>
              <a:rPr lang="en-US" sz="8000" dirty="0">
                <a:solidFill>
                  <a:schemeClr val="tx1"/>
                </a:solidFill>
              </a:rPr>
              <a:t>, in business for two years, and no retirement plan</a:t>
            </a:r>
          </a:p>
          <a:p>
            <a:pPr lvl="1"/>
            <a:r>
              <a:rPr lang="en-US" sz="8000" dirty="0">
                <a:solidFill>
                  <a:schemeClr val="tx1"/>
                </a:solidFill>
              </a:rPr>
              <a:t>Automatic enrollment and deduction from employees’ pay into IRA; account portable; employee can opt-out/decrease withholding</a:t>
            </a:r>
          </a:p>
          <a:p>
            <a:pPr lvl="1"/>
            <a:r>
              <a:rPr lang="en-US" sz="8000" dirty="0">
                <a:solidFill>
                  <a:schemeClr val="tx1"/>
                </a:solidFill>
              </a:rPr>
              <a:t>No employer matching contributions required; minimal administrative burden; employer not a fiduciary of program</a:t>
            </a:r>
          </a:p>
          <a:p>
            <a:pPr lvl="1"/>
            <a:r>
              <a:rPr lang="en-US" sz="8000" dirty="0">
                <a:solidFill>
                  <a:schemeClr val="tx1"/>
                </a:solidFill>
              </a:rPr>
              <a:t>There are fines for noncompliance of $100/employee, up to $5,000/year</a:t>
            </a:r>
          </a:p>
          <a:p>
            <a:pPr lvl="1"/>
            <a:r>
              <a:rPr lang="en-US" sz="8000" b="1" dirty="0">
                <a:solidFill>
                  <a:schemeClr val="tx1"/>
                </a:solidFill>
              </a:rPr>
              <a:t>Effective date not announced</a:t>
            </a:r>
          </a:p>
          <a:p>
            <a:r>
              <a:rPr lang="en-US" sz="9600" b="1" dirty="0">
                <a:solidFill>
                  <a:schemeClr val="tx1"/>
                </a:solidFill>
              </a:rPr>
              <a:t>Implementation rules to follow</a:t>
            </a:r>
          </a:p>
          <a:p>
            <a:pPr lvl="1"/>
            <a:endParaRPr lang="en-US" sz="6400" dirty="0"/>
          </a:p>
          <a:p>
            <a:pPr lvl="1"/>
            <a:endParaRPr lang="en-US" dirty="0"/>
          </a:p>
        </p:txBody>
      </p:sp>
    </p:spTree>
    <p:extLst>
      <p:ext uri="{BB962C8B-B14F-4D97-AF65-F5344CB8AC3E}">
        <p14:creationId xmlns:p14="http://schemas.microsoft.com/office/powerpoint/2010/main" val="1584488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693D0-8AF0-4DAA-A1C3-743D0E59A602}"/>
              </a:ext>
            </a:extLst>
          </p:cNvPr>
          <p:cNvSpPr>
            <a:spLocks noGrp="1"/>
          </p:cNvSpPr>
          <p:nvPr>
            <p:ph type="title"/>
          </p:nvPr>
        </p:nvSpPr>
        <p:spPr>
          <a:xfrm>
            <a:off x="679508" y="609600"/>
            <a:ext cx="10922466" cy="866862"/>
          </a:xfrm>
        </p:spPr>
        <p:txBody>
          <a:bodyPr>
            <a:noAutofit/>
          </a:bodyPr>
          <a:lstStyle/>
          <a:p>
            <a:r>
              <a:rPr lang="en-US" dirty="0">
                <a:solidFill>
                  <a:schemeClr val="tx1"/>
                </a:solidFill>
                <a:cs typeface="Arial" panose="020B0604020202020204" pitchFamily="34" charset="0"/>
              </a:rPr>
              <a:t>New “COMPS” Order revised</a:t>
            </a:r>
          </a:p>
        </p:txBody>
      </p:sp>
      <p:sp>
        <p:nvSpPr>
          <p:cNvPr id="3" name="Content Placeholder 2">
            <a:extLst>
              <a:ext uri="{FF2B5EF4-FFF2-40B4-BE49-F238E27FC236}">
                <a16:creationId xmlns:a16="http://schemas.microsoft.com/office/drawing/2014/main" id="{7CD178DA-2CCF-456C-A997-87BF3AE59967}"/>
              </a:ext>
            </a:extLst>
          </p:cNvPr>
          <p:cNvSpPr>
            <a:spLocks noGrp="1"/>
          </p:cNvSpPr>
          <p:nvPr>
            <p:ph idx="1"/>
          </p:nvPr>
        </p:nvSpPr>
        <p:spPr>
          <a:xfrm>
            <a:off x="763398" y="1610686"/>
            <a:ext cx="10754686" cy="4637714"/>
          </a:xfrm>
        </p:spPr>
        <p:txBody>
          <a:bodyPr>
            <a:noAutofit/>
          </a:bodyPr>
          <a:lstStyle/>
          <a:p>
            <a:r>
              <a:rPr lang="en-US" sz="2400" dirty="0">
                <a:solidFill>
                  <a:schemeClr val="tx1"/>
                </a:solidFill>
                <a:latin typeface="Arial" panose="020B0604020202020204" pitchFamily="34" charset="0"/>
                <a:cs typeface="Arial" panose="020B0604020202020204" pitchFamily="34" charset="0"/>
              </a:rPr>
              <a:t>Colorado Overtime and Minimum Pay Standards Order (“COMPS Order”) #37 covers </a:t>
            </a:r>
            <a:r>
              <a:rPr lang="en-US" sz="2400" b="1" dirty="0">
                <a:solidFill>
                  <a:schemeClr val="tx1"/>
                </a:solidFill>
                <a:latin typeface="Arial" panose="020B0604020202020204" pitchFamily="34" charset="0"/>
                <a:cs typeface="Arial" panose="020B0604020202020204" pitchFamily="34" charset="0"/>
              </a:rPr>
              <a:t>all</a:t>
            </a:r>
            <a:r>
              <a:rPr lang="en-US" sz="2400" dirty="0">
                <a:solidFill>
                  <a:schemeClr val="tx1"/>
                </a:solidFill>
                <a:latin typeface="Arial" panose="020B0604020202020204" pitchFamily="34" charset="0"/>
                <a:cs typeface="Arial" panose="020B0604020202020204" pitchFamily="34" charset="0"/>
              </a:rPr>
              <a:t> private sector employers in Colorado. </a:t>
            </a:r>
            <a:r>
              <a:rPr lang="en-US" sz="2400" b="1" dirty="0">
                <a:solidFill>
                  <a:schemeClr val="tx1"/>
                </a:solidFill>
                <a:latin typeface="Arial" panose="020B0604020202020204" pitchFamily="34" charset="0"/>
                <a:cs typeface="Arial" panose="020B0604020202020204" pitchFamily="34" charset="0"/>
              </a:rPr>
              <a:t>Public employers exempted.</a:t>
            </a:r>
          </a:p>
          <a:p>
            <a:r>
              <a:rPr lang="en-US" sz="2400" dirty="0">
                <a:solidFill>
                  <a:schemeClr val="tx1"/>
                </a:solidFill>
                <a:latin typeface="Arial" panose="020B0604020202020204" pitchFamily="34" charset="0"/>
                <a:cs typeface="Arial" panose="020B0604020202020204" pitchFamily="34" charset="0"/>
              </a:rPr>
              <a:t>Minimum wage in 2021: $12.32 per hour ($9.30/hr. for tipped employees)</a:t>
            </a:r>
          </a:p>
          <a:p>
            <a:r>
              <a:rPr lang="en-US" sz="2400" dirty="0">
                <a:solidFill>
                  <a:schemeClr val="tx1"/>
                </a:solidFill>
                <a:latin typeface="Arial" panose="020B0604020202020204" pitchFamily="34" charset="0"/>
                <a:cs typeface="Arial" panose="020B0604020202020204" pitchFamily="34" charset="0"/>
              </a:rPr>
              <a:t>Minimum salary for exempt employee in 2021: Increased to $778.85 per week (</a:t>
            </a:r>
            <a:r>
              <a:rPr lang="en-US" sz="2400" b="1" dirty="0">
                <a:solidFill>
                  <a:schemeClr val="tx1"/>
                </a:solidFill>
                <a:latin typeface="Arial" panose="020B0604020202020204" pitchFamily="34" charset="0"/>
                <a:cs typeface="Arial" panose="020B0604020202020204" pitchFamily="34" charset="0"/>
              </a:rPr>
              <a:t>$40,500 </a:t>
            </a:r>
            <a:r>
              <a:rPr lang="en-US" sz="2400" dirty="0">
                <a:solidFill>
                  <a:schemeClr val="tx1"/>
                </a:solidFill>
                <a:latin typeface="Arial" panose="020B0604020202020204" pitchFamily="34" charset="0"/>
                <a:cs typeface="Arial" panose="020B0604020202020204" pitchFamily="34" charset="0"/>
              </a:rPr>
              <a:t>per year) in Colorado and will increase every year to </a:t>
            </a:r>
            <a:r>
              <a:rPr lang="en-US" sz="2400" b="1" dirty="0">
                <a:solidFill>
                  <a:schemeClr val="tx1"/>
                </a:solidFill>
                <a:latin typeface="Arial" panose="020B0604020202020204" pitchFamily="34" charset="0"/>
                <a:cs typeface="Arial" panose="020B0604020202020204" pitchFamily="34" charset="0"/>
              </a:rPr>
              <a:t>$55,000 </a:t>
            </a:r>
            <a:r>
              <a:rPr lang="en-US" sz="2400" dirty="0">
                <a:solidFill>
                  <a:schemeClr val="tx1"/>
                </a:solidFill>
                <a:latin typeface="Arial" panose="020B0604020202020204" pitchFamily="34" charset="0"/>
                <a:cs typeface="Arial" panose="020B0604020202020204" pitchFamily="34" charset="0"/>
              </a:rPr>
              <a:t>in 2024 and thereafter be adjusted for inflation using the consumer price index</a:t>
            </a:r>
          </a:p>
          <a:p>
            <a:r>
              <a:rPr lang="en-US" sz="2400" dirty="0">
                <a:solidFill>
                  <a:schemeClr val="tx1"/>
                </a:solidFill>
                <a:latin typeface="Arial" panose="020B0604020202020204" pitchFamily="34" charset="0"/>
                <a:cs typeface="Arial" panose="020B0604020202020204" pitchFamily="34" charset="0"/>
              </a:rPr>
              <a:t>Requires 30-minute meal periods for shifts over 5 hours, 10-minute paid rest periods, employers must pay for particular uniforms and special apparel</a:t>
            </a:r>
          </a:p>
        </p:txBody>
      </p:sp>
    </p:spTree>
    <p:extLst>
      <p:ext uri="{BB962C8B-B14F-4D97-AF65-F5344CB8AC3E}">
        <p14:creationId xmlns:p14="http://schemas.microsoft.com/office/powerpoint/2010/main" val="6636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F5D62-B141-48B5-99D5-CC3D2EF0FFCA}"/>
              </a:ext>
            </a:extLst>
          </p:cNvPr>
          <p:cNvSpPr>
            <a:spLocks noGrp="1"/>
          </p:cNvSpPr>
          <p:nvPr>
            <p:ph type="title"/>
          </p:nvPr>
        </p:nvSpPr>
        <p:spPr>
          <a:xfrm>
            <a:off x="581192" y="702156"/>
            <a:ext cx="11029616" cy="908530"/>
          </a:xfrm>
        </p:spPr>
        <p:txBody>
          <a:bodyPr>
            <a:normAutofit fontScale="90000"/>
          </a:bodyPr>
          <a:lstStyle/>
          <a:p>
            <a:r>
              <a:rPr lang="en-US" dirty="0">
                <a:solidFill>
                  <a:schemeClr val="tx1"/>
                </a:solidFill>
                <a:cs typeface="Arial" panose="020B0604020202020204" pitchFamily="34" charset="0"/>
              </a:rPr>
              <a:t>Wait! There’s more:</a:t>
            </a:r>
            <a:br>
              <a:rPr lang="en-US" dirty="0">
                <a:solidFill>
                  <a:schemeClr val="tx1"/>
                </a:solidFill>
                <a:cs typeface="Arial" panose="020B0604020202020204" pitchFamily="34" charset="0"/>
              </a:rPr>
            </a:br>
            <a:r>
              <a:rPr lang="en-US" dirty="0">
                <a:solidFill>
                  <a:schemeClr val="tx1"/>
                </a:solidFill>
                <a:cs typeface="Arial" panose="020B0604020202020204" pitchFamily="34" charset="0"/>
              </a:rPr>
              <a:t>Colorado paid FMLA leave passed in 2020, begins 2024</a:t>
            </a:r>
          </a:p>
        </p:txBody>
      </p:sp>
      <p:sp>
        <p:nvSpPr>
          <p:cNvPr id="3" name="Content Placeholder 2">
            <a:extLst>
              <a:ext uri="{FF2B5EF4-FFF2-40B4-BE49-F238E27FC236}">
                <a16:creationId xmlns:a16="http://schemas.microsoft.com/office/drawing/2014/main" id="{25AFDED7-1A54-4DCD-8AD8-933C9F953865}"/>
              </a:ext>
            </a:extLst>
          </p:cNvPr>
          <p:cNvSpPr>
            <a:spLocks noGrp="1"/>
          </p:cNvSpPr>
          <p:nvPr>
            <p:ph idx="1"/>
          </p:nvPr>
        </p:nvSpPr>
        <p:spPr>
          <a:xfrm>
            <a:off x="581192" y="1476461"/>
            <a:ext cx="11029616" cy="5100507"/>
          </a:xfrm>
        </p:spPr>
        <p:txBody>
          <a:bodyPr>
            <a:noAutofit/>
          </a:bodyPr>
          <a:lstStyle/>
          <a:p>
            <a:r>
              <a:rPr lang="en-US" sz="1800" dirty="0">
                <a:solidFill>
                  <a:schemeClr val="tx1"/>
                </a:solidFill>
                <a:latin typeface="Arial" panose="020B0604020202020204" pitchFamily="34" charset="0"/>
                <a:cs typeface="Arial" panose="020B0604020202020204" pitchFamily="34" charset="0"/>
              </a:rPr>
              <a:t>C.R.S. §§ 8.13.3.401-424. Colorado voters passed Proposition 118, “Paid Family and Medical Leave Insurance Act,” which provides up to 12 weeks of </a:t>
            </a:r>
            <a:r>
              <a:rPr lang="en-US" sz="1800" b="1" dirty="0">
                <a:solidFill>
                  <a:schemeClr val="tx1"/>
                </a:solidFill>
                <a:latin typeface="Arial" panose="020B0604020202020204" pitchFamily="34" charset="0"/>
                <a:cs typeface="Arial" panose="020B0604020202020204" pitchFamily="34" charset="0"/>
              </a:rPr>
              <a:t>paid</a:t>
            </a:r>
            <a:r>
              <a:rPr lang="en-US" sz="1800" dirty="0">
                <a:solidFill>
                  <a:schemeClr val="tx1"/>
                </a:solidFill>
                <a:latin typeface="Arial" panose="020B0604020202020204" pitchFamily="34" charset="0"/>
                <a:cs typeface="Arial" panose="020B0604020202020204" pitchFamily="34" charset="0"/>
              </a:rPr>
              <a:t> </a:t>
            </a:r>
            <a:r>
              <a:rPr lang="en-US" sz="1800" b="1" dirty="0">
                <a:solidFill>
                  <a:schemeClr val="tx1"/>
                </a:solidFill>
                <a:latin typeface="Arial" panose="020B0604020202020204" pitchFamily="34" charset="0"/>
                <a:cs typeface="Arial" panose="020B0604020202020204" pitchFamily="34" charset="0"/>
              </a:rPr>
              <a:t>family and medical leave </a:t>
            </a:r>
            <a:r>
              <a:rPr lang="en-US" sz="1800" dirty="0">
                <a:solidFill>
                  <a:schemeClr val="tx1"/>
                </a:solidFill>
                <a:latin typeface="Arial" panose="020B0604020202020204" pitchFamily="34" charset="0"/>
                <a:cs typeface="Arial" panose="020B0604020202020204" pitchFamily="34" charset="0"/>
              </a:rPr>
              <a:t>(PFML) funded through a payroll tax paid by employers and employees equally. PFML provides an additional four weeks of leave (16 weeks total) for pregnancy or childbirth complications.</a:t>
            </a:r>
          </a:p>
          <a:p>
            <a:r>
              <a:rPr lang="en-US" sz="1800" b="1" dirty="0">
                <a:solidFill>
                  <a:schemeClr val="tx1"/>
                </a:solidFill>
                <a:latin typeface="Arial" panose="020B0604020202020204" pitchFamily="34" charset="0"/>
                <a:cs typeface="Arial" panose="020B0604020202020204" pitchFamily="34" charset="0"/>
              </a:rPr>
              <a:t>Premium deductions begin 1/1/2023</a:t>
            </a:r>
            <a:r>
              <a:rPr lang="en-US" sz="1800" dirty="0">
                <a:solidFill>
                  <a:schemeClr val="tx1"/>
                </a:solidFill>
                <a:latin typeface="Arial" panose="020B0604020202020204" pitchFamily="34" charset="0"/>
                <a:cs typeface="Arial" panose="020B0604020202020204" pitchFamily="34" charset="0"/>
              </a:rPr>
              <a:t>; leave available 1/1/2024.</a:t>
            </a:r>
          </a:p>
          <a:p>
            <a:r>
              <a:rPr lang="en-US" sz="1800" dirty="0">
                <a:solidFill>
                  <a:schemeClr val="tx1"/>
                </a:solidFill>
                <a:latin typeface="Arial" panose="020B0604020202020204" pitchFamily="34" charset="0"/>
                <a:cs typeface="Arial" panose="020B0604020202020204" pitchFamily="34" charset="0"/>
              </a:rPr>
              <a:t>A covered individual is any person” who has worked at least 180 days and earned at least $2,500 in wages subject to premiums, or an individual who elects coverage and meets certain statutory requirements.</a:t>
            </a:r>
          </a:p>
          <a:p>
            <a:r>
              <a:rPr lang="en-US" sz="1800" dirty="0">
                <a:solidFill>
                  <a:schemeClr val="tx1"/>
                </a:solidFill>
                <a:latin typeface="Arial" panose="020B0604020202020204" pitchFamily="34" charset="0"/>
                <a:cs typeface="Arial" panose="020B0604020202020204" pitchFamily="34" charset="0"/>
              </a:rPr>
              <a:t>PFML runs concurrently with federal FMLA, same job protections, right to continue health insurance, intermittent leave, and same qualifying events as federal FMLA </a:t>
            </a:r>
            <a:r>
              <a:rPr lang="en-US" sz="1800" b="1" dirty="0">
                <a:solidFill>
                  <a:schemeClr val="tx1"/>
                </a:solidFill>
                <a:latin typeface="Arial" panose="020B0604020202020204" pitchFamily="34" charset="0"/>
                <a:cs typeface="Arial" panose="020B0604020202020204" pitchFamily="34" charset="0"/>
              </a:rPr>
              <a:t>plus “safe leave” </a:t>
            </a:r>
            <a:r>
              <a:rPr lang="en-US" sz="1800" dirty="0">
                <a:solidFill>
                  <a:schemeClr val="tx1"/>
                </a:solidFill>
                <a:latin typeface="Arial" panose="020B0604020202020204" pitchFamily="34" charset="0"/>
                <a:cs typeface="Arial" panose="020B0604020202020204" pitchFamily="34" charset="0"/>
              </a:rPr>
              <a:t>for victims of domestic violence, stalking, sexual assault or abuse and their family members. Employee cannot be required, but may agree, to use accrued vacation leave, sick leave with PFML insurance benefits up to average weekly wage.</a:t>
            </a:r>
          </a:p>
        </p:txBody>
      </p:sp>
    </p:spTree>
    <p:extLst>
      <p:ext uri="{BB962C8B-B14F-4D97-AF65-F5344CB8AC3E}">
        <p14:creationId xmlns:p14="http://schemas.microsoft.com/office/powerpoint/2010/main" val="2938684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F5D62-B141-48B5-99D5-CC3D2EF0FFCA}"/>
              </a:ext>
            </a:extLst>
          </p:cNvPr>
          <p:cNvSpPr>
            <a:spLocks noGrp="1"/>
          </p:cNvSpPr>
          <p:nvPr>
            <p:ph type="title"/>
          </p:nvPr>
        </p:nvSpPr>
        <p:spPr>
          <a:xfrm>
            <a:off x="581192" y="620785"/>
            <a:ext cx="11029616" cy="872456"/>
          </a:xfrm>
        </p:spPr>
        <p:txBody>
          <a:bodyPr>
            <a:noAutofit/>
          </a:bodyPr>
          <a:lstStyle/>
          <a:p>
            <a:r>
              <a:rPr lang="en-US" dirty="0">
                <a:solidFill>
                  <a:schemeClr val="tx1"/>
                </a:solidFill>
                <a:cs typeface="Arial" panose="020B0604020202020204" pitchFamily="34" charset="0"/>
              </a:rPr>
              <a:t>Wait! There’s more:</a:t>
            </a:r>
            <a:br>
              <a:rPr lang="en-US" dirty="0">
                <a:solidFill>
                  <a:schemeClr val="tx1"/>
                </a:solidFill>
                <a:cs typeface="Arial" panose="020B0604020202020204" pitchFamily="34" charset="0"/>
              </a:rPr>
            </a:br>
            <a:r>
              <a:rPr lang="en-US" dirty="0">
                <a:solidFill>
                  <a:schemeClr val="tx1"/>
                </a:solidFill>
                <a:cs typeface="Arial" panose="020B0604020202020204" pitchFamily="34" charset="0"/>
              </a:rPr>
              <a:t>Colorado paid FMLA leave passed in 2020, begins 2024</a:t>
            </a:r>
          </a:p>
        </p:txBody>
      </p:sp>
      <p:sp>
        <p:nvSpPr>
          <p:cNvPr id="3" name="Content Placeholder 2">
            <a:extLst>
              <a:ext uri="{FF2B5EF4-FFF2-40B4-BE49-F238E27FC236}">
                <a16:creationId xmlns:a16="http://schemas.microsoft.com/office/drawing/2014/main" id="{25AFDED7-1A54-4DCD-8AD8-933C9F953865}"/>
              </a:ext>
            </a:extLst>
          </p:cNvPr>
          <p:cNvSpPr>
            <a:spLocks noGrp="1"/>
          </p:cNvSpPr>
          <p:nvPr>
            <p:ph idx="1"/>
          </p:nvPr>
        </p:nvSpPr>
        <p:spPr>
          <a:xfrm>
            <a:off x="581192" y="4605556"/>
            <a:ext cx="11029616" cy="2252444"/>
          </a:xfrm>
        </p:spPr>
        <p:txBody>
          <a:bodyPr>
            <a:noAutofit/>
          </a:bodyPr>
          <a:lstStyle/>
          <a:p>
            <a:r>
              <a:rPr lang="en-US" sz="2000" dirty="0">
                <a:solidFill>
                  <a:schemeClr val="tx1"/>
                </a:solidFill>
                <a:latin typeface="Arial" panose="020B0604020202020204" pitchFamily="34" charset="0"/>
                <a:cs typeface="Arial" panose="020B0604020202020204" pitchFamily="34" charset="0"/>
              </a:rPr>
              <a:t>Individuals may receive higher of 90% of their average weekly wages for the portion of wages that are less than or equal to 50% of state average weekly wage and 50% of the portion of their wages that exceed 50% of state average weekly wage. The </a:t>
            </a:r>
            <a:r>
              <a:rPr lang="en-US" sz="2000" b="1" dirty="0">
                <a:solidFill>
                  <a:schemeClr val="tx1"/>
                </a:solidFill>
                <a:latin typeface="Arial" panose="020B0604020202020204" pitchFamily="34" charset="0"/>
                <a:cs typeface="Arial" panose="020B0604020202020204" pitchFamily="34" charset="0"/>
              </a:rPr>
              <a:t>maximum benefit is capped at $1,100 per week </a:t>
            </a:r>
            <a:r>
              <a:rPr lang="en-US" sz="2000" dirty="0">
                <a:solidFill>
                  <a:schemeClr val="tx1"/>
                </a:solidFill>
                <a:latin typeface="Arial" panose="020B0604020202020204" pitchFamily="34" charset="0"/>
                <a:cs typeface="Arial" panose="020B0604020202020204" pitchFamily="34" charset="0"/>
              </a:rPr>
              <a:t>for 2024.</a:t>
            </a:r>
          </a:p>
          <a:p>
            <a:r>
              <a:rPr lang="en-US" sz="2000" dirty="0">
                <a:solidFill>
                  <a:schemeClr val="tx1"/>
                </a:solidFill>
                <a:latin typeface="Arial" panose="020B0604020202020204" pitchFamily="34" charset="0"/>
                <a:cs typeface="Arial" panose="020B0604020202020204" pitchFamily="34" charset="0"/>
              </a:rPr>
              <a:t>Leave is funded through a payroll tax to be paid for by employers and employees in a 50/50 split. For 2023, the maximum annual premium is estimated to be $1,455 (based on wages up to $161,700 per person).</a:t>
            </a:r>
          </a:p>
          <a:p>
            <a:r>
              <a:rPr lang="en-US" sz="2000" dirty="0">
                <a:solidFill>
                  <a:schemeClr val="tx1"/>
                </a:solidFill>
                <a:latin typeface="Arial" panose="020B0604020202020204" pitchFamily="34" charset="0"/>
                <a:cs typeface="Arial" panose="020B0604020202020204" pitchFamily="34" charset="0"/>
              </a:rPr>
              <a:t>For the first two years of the program (2023 and 2024), the premiums will be 0.9% of the employee’s annual wage (0.45% by employer; 0.45% by employee). Employers can choose to pay a larger percentage of the cost up to 100%. </a:t>
            </a:r>
          </a:p>
          <a:p>
            <a:r>
              <a:rPr lang="en-US" sz="2000" b="1" dirty="0">
                <a:solidFill>
                  <a:schemeClr val="tx1"/>
                </a:solidFill>
                <a:latin typeface="Arial" panose="020B0604020202020204" pitchFamily="34" charset="0"/>
                <a:cs typeface="Arial" panose="020B0604020202020204" pitchFamily="34" charset="0"/>
              </a:rPr>
              <a:t>Local governments and businesses that already provide a paid family and medical leave benefit similar to PMFL may choose to opt out. Businesses with fewer than 10 employees are exempt from PMFL. </a:t>
            </a:r>
          </a:p>
          <a:p>
            <a:r>
              <a:rPr lang="en-US" sz="2000" dirty="0">
                <a:solidFill>
                  <a:schemeClr val="tx1"/>
                </a:solidFill>
                <a:latin typeface="Arial" panose="020B0604020202020204" pitchFamily="34" charset="0"/>
                <a:cs typeface="Arial" panose="020B0604020202020204" pitchFamily="34" charset="0"/>
              </a:rPr>
              <a:t>Administered by new Division of Family and Medical Leave Insurance.</a:t>
            </a:r>
          </a:p>
          <a:p>
            <a:endParaRPr lang="en-US" sz="1600" dirty="0">
              <a:solidFill>
                <a:schemeClr val="tx1"/>
              </a:solidFill>
              <a:latin typeface="Arial" panose="020B0604020202020204" pitchFamily="34"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4741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300" name="Google Shape;300;p36"/>
          <p:cNvSpPr txBox="1">
            <a:spLocks noGrp="1"/>
          </p:cNvSpPr>
          <p:nvPr>
            <p:ph type="title" idx="4294967295"/>
          </p:nvPr>
        </p:nvSpPr>
        <p:spPr>
          <a:xfrm>
            <a:off x="453006" y="933450"/>
            <a:ext cx="8154099" cy="727570"/>
          </a:xfrm>
          <a:prstGeom prst="rect">
            <a:avLst/>
          </a:prstGeom>
        </p:spPr>
        <p:txBody>
          <a:bodyPr spcFirstLastPara="1" vert="horz" wrap="square" lIns="121900" tIns="121900" rIns="121900" bIns="121900" rtlCol="0" anchor="b" anchorCtr="0">
            <a:noAutofit/>
          </a:bodyPr>
          <a:lstStyle/>
          <a:p>
            <a:r>
              <a:rPr lang="en" sz="4400" dirty="0"/>
              <a:t>THANKS!</a:t>
            </a:r>
            <a:endParaRPr sz="4400" dirty="0"/>
          </a:p>
        </p:txBody>
      </p:sp>
      <p:sp>
        <p:nvSpPr>
          <p:cNvPr id="298" name="Google Shape;298;p36"/>
          <p:cNvSpPr txBox="1">
            <a:spLocks noGrp="1"/>
          </p:cNvSpPr>
          <p:nvPr>
            <p:ph type="body" sz="half" idx="4294967295"/>
          </p:nvPr>
        </p:nvSpPr>
        <p:spPr>
          <a:xfrm>
            <a:off x="453005" y="2446077"/>
            <a:ext cx="7354273" cy="3392748"/>
          </a:xfrm>
          <a:prstGeom prst="rect">
            <a:avLst/>
          </a:prstGeom>
        </p:spPr>
        <p:txBody>
          <a:bodyPr spcFirstLastPara="1" vert="horz" wrap="square" lIns="121900" tIns="121900" rIns="121900" bIns="121900" rtlCol="0" anchor="t" anchorCtr="0">
            <a:noAutofit/>
          </a:bodyPr>
          <a:lstStyle/>
          <a:p>
            <a:pPr marL="0" indent="0">
              <a:buNone/>
            </a:pPr>
            <a:r>
              <a:rPr lang="en" sz="4800" dirty="0">
                <a:solidFill>
                  <a:schemeClr val="tx1"/>
                </a:solidFill>
              </a:rPr>
              <a:t>Anything you’d like to ask?</a:t>
            </a:r>
            <a:endParaRPr sz="4800" dirty="0">
              <a:solidFill>
                <a:schemeClr val="tx1"/>
              </a:solidFill>
            </a:endParaRPr>
          </a:p>
          <a:p>
            <a:pPr marL="0" indent="0">
              <a:buNone/>
            </a:pPr>
            <a:endParaRPr b="1" dirty="0"/>
          </a:p>
          <a:p>
            <a:pPr marL="0" indent="0">
              <a:buNone/>
            </a:pPr>
            <a:r>
              <a:rPr lang="en" sz="2400" dirty="0">
                <a:solidFill>
                  <a:schemeClr val="tx1"/>
                </a:solidFill>
              </a:rPr>
              <a:t>You can contact me at:</a:t>
            </a:r>
            <a:endParaRPr sz="2400" dirty="0">
              <a:solidFill>
                <a:schemeClr val="tx1"/>
              </a:solidFill>
            </a:endParaRPr>
          </a:p>
          <a:p>
            <a:r>
              <a:rPr lang="en" sz="2400" dirty="0">
                <a:solidFill>
                  <a:schemeClr val="tx1"/>
                </a:solidFill>
                <a:hlinkClick r:id="rId3">
                  <a:extLst>
                    <a:ext uri="{A12FA001-AC4F-418D-AE19-62706E023703}">
                      <ahyp:hlinkClr xmlns:ahyp="http://schemas.microsoft.com/office/drawing/2018/hyperlinkcolor" val="tx"/>
                    </a:ext>
                  </a:extLst>
                </a:hlinkClick>
              </a:rPr>
              <a:t>cpassaglia@defendwork.com</a:t>
            </a:r>
            <a:endParaRPr lang="en" sz="2400" dirty="0">
              <a:solidFill>
                <a:schemeClr val="tx1"/>
              </a:solidFill>
            </a:endParaRPr>
          </a:p>
          <a:p>
            <a:r>
              <a:rPr lang="en" sz="2400" dirty="0">
                <a:solidFill>
                  <a:schemeClr val="tx1"/>
                </a:solidFill>
              </a:rPr>
              <a:t>@hrdevil</a:t>
            </a:r>
          </a:p>
          <a:p>
            <a:r>
              <a:rPr lang="en" sz="2400" dirty="0">
                <a:solidFill>
                  <a:schemeClr val="tx1"/>
                </a:solidFill>
              </a:rPr>
              <a:t>303.915.6334</a:t>
            </a:r>
            <a:endParaRPr sz="2400" dirty="0">
              <a:solidFill>
                <a:schemeClr val="tx1"/>
              </a:solidFill>
            </a:endParaRPr>
          </a:p>
        </p:txBody>
      </p:sp>
      <p:pic>
        <p:nvPicPr>
          <p:cNvPr id="2" name="Picture 1">
            <a:extLst>
              <a:ext uri="{FF2B5EF4-FFF2-40B4-BE49-F238E27FC236}">
                <a16:creationId xmlns:a16="http://schemas.microsoft.com/office/drawing/2014/main" id="{2B4DB2D8-144B-4D80-B4AB-FB9ADFBD051E}"/>
              </a:ext>
            </a:extLst>
          </p:cNvPr>
          <p:cNvPicPr>
            <a:picLocks noChangeAspect="1"/>
          </p:cNvPicPr>
          <p:nvPr/>
        </p:nvPicPr>
        <p:blipFill>
          <a:blip r:embed="rId4"/>
          <a:stretch>
            <a:fillRect/>
          </a:stretch>
        </p:blipFill>
        <p:spPr>
          <a:xfrm>
            <a:off x="7807279" y="2446077"/>
            <a:ext cx="2547955" cy="265175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FCA34-E86B-49B9-AD7E-DF1DD2B9DC08}"/>
              </a:ext>
            </a:extLst>
          </p:cNvPr>
          <p:cNvSpPr>
            <a:spLocks noGrp="1"/>
          </p:cNvSpPr>
          <p:nvPr>
            <p:ph type="title"/>
          </p:nvPr>
        </p:nvSpPr>
        <p:spPr>
          <a:xfrm>
            <a:off x="581192" y="702156"/>
            <a:ext cx="11029616" cy="749139"/>
          </a:xfrm>
        </p:spPr>
        <p:txBody>
          <a:bodyPr/>
          <a:lstStyle/>
          <a:p>
            <a:r>
              <a:rPr lang="en-US" dirty="0">
                <a:solidFill>
                  <a:schemeClr val="tx1"/>
                </a:solidFill>
              </a:rPr>
              <a:t>COVID Unemployment benefits</a:t>
            </a:r>
          </a:p>
        </p:txBody>
      </p:sp>
      <p:pic>
        <p:nvPicPr>
          <p:cNvPr id="4" name="Content Placeholder 3">
            <a:extLst>
              <a:ext uri="{FF2B5EF4-FFF2-40B4-BE49-F238E27FC236}">
                <a16:creationId xmlns:a16="http://schemas.microsoft.com/office/drawing/2014/main" id="{3B6C68A2-F661-4BE5-A127-05C16B113723}"/>
              </a:ext>
            </a:extLst>
          </p:cNvPr>
          <p:cNvPicPr>
            <a:picLocks noGrp="1" noChangeAspect="1"/>
          </p:cNvPicPr>
          <p:nvPr>
            <p:ph idx="1"/>
          </p:nvPr>
        </p:nvPicPr>
        <p:blipFill>
          <a:blip r:embed="rId2"/>
          <a:stretch>
            <a:fillRect/>
          </a:stretch>
        </p:blipFill>
        <p:spPr>
          <a:xfrm>
            <a:off x="2046914" y="1610686"/>
            <a:ext cx="7197754" cy="4177718"/>
          </a:xfrm>
          <a:prstGeom prst="rect">
            <a:avLst/>
          </a:prstGeom>
        </p:spPr>
      </p:pic>
      <p:sp>
        <p:nvSpPr>
          <p:cNvPr id="6" name="TextBox 5">
            <a:extLst>
              <a:ext uri="{FF2B5EF4-FFF2-40B4-BE49-F238E27FC236}">
                <a16:creationId xmlns:a16="http://schemas.microsoft.com/office/drawing/2014/main" id="{66C1DE2D-0650-41D6-820F-518B30B0139F}"/>
              </a:ext>
            </a:extLst>
          </p:cNvPr>
          <p:cNvSpPr txBox="1"/>
          <p:nvPr/>
        </p:nvSpPr>
        <p:spPr>
          <a:xfrm>
            <a:off x="662730" y="5863905"/>
            <a:ext cx="10863743" cy="830997"/>
          </a:xfrm>
          <a:prstGeom prst="rect">
            <a:avLst/>
          </a:prstGeom>
          <a:noFill/>
        </p:spPr>
        <p:txBody>
          <a:bodyPr wrap="square">
            <a:spAutoFit/>
          </a:bodyPr>
          <a:lstStyle/>
          <a:p>
            <a:r>
              <a:rPr lang="en-US" sz="1600" dirty="0"/>
              <a:t>Pandemic Unemployment Assistance (PUA) for self-employed individuals, gig workers, contractors up to 79 weeks  </a:t>
            </a:r>
          </a:p>
          <a:p>
            <a:r>
              <a:rPr lang="en-US" sz="1600" dirty="0"/>
              <a:t>Pandemic Emergency Unemployment Compensation (PEUC) extends state unemployment benefits beyond standard 26 weeks; additional $300 per week in Federal Pandemic Unemployment Compensation through 9/6/21</a:t>
            </a:r>
          </a:p>
        </p:txBody>
      </p:sp>
    </p:spTree>
    <p:extLst>
      <p:ext uri="{BB962C8B-B14F-4D97-AF65-F5344CB8AC3E}">
        <p14:creationId xmlns:p14="http://schemas.microsoft.com/office/powerpoint/2010/main" val="2815340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E991-A4BB-4519-9384-8605CED83441}"/>
              </a:ext>
            </a:extLst>
          </p:cNvPr>
          <p:cNvSpPr>
            <a:spLocks noGrp="1"/>
          </p:cNvSpPr>
          <p:nvPr>
            <p:ph type="title"/>
          </p:nvPr>
        </p:nvSpPr>
        <p:spPr/>
        <p:txBody>
          <a:bodyPr>
            <a:normAutofit/>
          </a:bodyPr>
          <a:lstStyle/>
          <a:p>
            <a:r>
              <a:rPr lang="en-US" dirty="0">
                <a:solidFill>
                  <a:schemeClr val="tx1"/>
                </a:solidFill>
              </a:rPr>
              <a:t>There has been a significant increase in fraudulent claims and identity theft related to covid unemployment claims</a:t>
            </a:r>
          </a:p>
        </p:txBody>
      </p:sp>
      <p:sp>
        <p:nvSpPr>
          <p:cNvPr id="3" name="Content Placeholder 2">
            <a:extLst>
              <a:ext uri="{FF2B5EF4-FFF2-40B4-BE49-F238E27FC236}">
                <a16:creationId xmlns:a16="http://schemas.microsoft.com/office/drawing/2014/main" id="{B91F845E-7808-46B2-9372-0407D9B6E384}"/>
              </a:ext>
            </a:extLst>
          </p:cNvPr>
          <p:cNvSpPr>
            <a:spLocks noGrp="1"/>
          </p:cNvSpPr>
          <p:nvPr>
            <p:ph idx="1"/>
          </p:nvPr>
        </p:nvSpPr>
        <p:spPr>
          <a:xfrm>
            <a:off x="581192" y="1996580"/>
            <a:ext cx="11029615" cy="4588778"/>
          </a:xfrm>
        </p:spPr>
        <p:txBody>
          <a:bodyPr>
            <a:normAutofit fontScale="92500" lnSpcReduction="20000"/>
          </a:bodyPr>
          <a:lstStyle/>
          <a:p>
            <a:r>
              <a:rPr lang="en-US" sz="2800" dirty="0">
                <a:solidFill>
                  <a:schemeClr val="tx1"/>
                </a:solidFill>
              </a:rPr>
              <a:t>If an </a:t>
            </a:r>
            <a:r>
              <a:rPr lang="en-US" sz="2800" b="1" dirty="0">
                <a:solidFill>
                  <a:schemeClr val="tx1"/>
                </a:solidFill>
              </a:rPr>
              <a:t>employer</a:t>
            </a:r>
            <a:r>
              <a:rPr lang="en-US" sz="2800" dirty="0">
                <a:solidFill>
                  <a:schemeClr val="tx1"/>
                </a:solidFill>
              </a:rPr>
              <a:t> suspects unemployment fraud/identity theft on a Colorado unemployment insurance claim, employer should file online “Employer Reporting Form” found at  </a:t>
            </a:r>
            <a:r>
              <a:rPr lang="en-US" sz="2800" dirty="0">
                <a:solidFill>
                  <a:schemeClr val="tx1"/>
                </a:solidFill>
                <a:hlinkClick r:id="rId2">
                  <a:extLst>
                    <a:ext uri="{A12FA001-AC4F-418D-AE19-62706E023703}">
                      <ahyp:hlinkClr xmlns:ahyp="http://schemas.microsoft.com/office/drawing/2018/hyperlinkcolor" val="tx"/>
                    </a:ext>
                  </a:extLst>
                </a:hlinkClick>
              </a:rPr>
              <a:t>https://co.tfaforms.net/f/Employer_Reported_Identity_Theft</a:t>
            </a:r>
            <a:endParaRPr lang="en-US" sz="2800" dirty="0">
              <a:solidFill>
                <a:schemeClr val="tx1"/>
              </a:solidFill>
            </a:endParaRPr>
          </a:p>
          <a:p>
            <a:r>
              <a:rPr lang="en-US" sz="2800" dirty="0">
                <a:solidFill>
                  <a:schemeClr val="tx1"/>
                </a:solidFill>
              </a:rPr>
              <a:t>If an </a:t>
            </a:r>
            <a:r>
              <a:rPr lang="en-US" sz="2800" b="1" dirty="0">
                <a:solidFill>
                  <a:schemeClr val="tx1"/>
                </a:solidFill>
              </a:rPr>
              <a:t>employee</a:t>
            </a:r>
            <a:r>
              <a:rPr lang="en-US" sz="2800" dirty="0">
                <a:solidFill>
                  <a:schemeClr val="tx1"/>
                </a:solidFill>
              </a:rPr>
              <a:t> suspects their identity has been stolen/fraud, employee should file online “Report Unemployment Identity Theft for Individuals” found at </a:t>
            </a:r>
            <a:r>
              <a:rPr lang="en-US" sz="2800" dirty="0">
                <a:solidFill>
                  <a:schemeClr val="tx1"/>
                </a:solidFill>
                <a:hlinkClick r:id="rId3">
                  <a:extLst>
                    <a:ext uri="{A12FA001-AC4F-418D-AE19-62706E023703}">
                      <ahyp:hlinkClr xmlns:ahyp="http://schemas.microsoft.com/office/drawing/2018/hyperlinkcolor" val="tx"/>
                    </a:ext>
                  </a:extLst>
                </a:hlinkClick>
              </a:rPr>
              <a:t>https://co.tfaforms.net/f/Report_Unemployment_Identity_Theft</a:t>
            </a:r>
            <a:endParaRPr lang="en-US" sz="2800" dirty="0">
              <a:solidFill>
                <a:schemeClr val="tx1"/>
              </a:solidFill>
            </a:endParaRPr>
          </a:p>
          <a:p>
            <a:pPr lvl="1"/>
            <a:r>
              <a:rPr lang="en-US" sz="2400" dirty="0">
                <a:solidFill>
                  <a:schemeClr val="tx1"/>
                </a:solidFill>
              </a:rPr>
              <a:t>Deactivate the U.S. Bank </a:t>
            </a:r>
            <a:r>
              <a:rPr lang="en-US" sz="2400" dirty="0" err="1">
                <a:solidFill>
                  <a:schemeClr val="tx1"/>
                </a:solidFill>
              </a:rPr>
              <a:t>ReliaCard</a:t>
            </a:r>
            <a:r>
              <a:rPr lang="en-US" sz="2400" dirty="0">
                <a:solidFill>
                  <a:schemeClr val="tx1"/>
                </a:solidFill>
              </a:rPr>
              <a:t> by filling out the U.S Bank Form available online</a:t>
            </a:r>
          </a:p>
          <a:p>
            <a:pPr lvl="1"/>
            <a:r>
              <a:rPr lang="en-US" sz="2400" dirty="0">
                <a:solidFill>
                  <a:schemeClr val="tx1"/>
                </a:solidFill>
              </a:rPr>
              <a:t>Contact consumer credit bureaus to put a fraud alert on name and Social Security number: Equifax: 1-800-525-6285; Experian: 1-888-397-3742; TransUnion: 1-800-680-7289</a:t>
            </a:r>
          </a:p>
          <a:p>
            <a:pPr lvl="1"/>
            <a:r>
              <a:rPr lang="en-US" sz="2400" dirty="0">
                <a:solidFill>
                  <a:schemeClr val="tx1"/>
                </a:solidFill>
              </a:rPr>
              <a:t>Maintain all records of potential identity theft</a:t>
            </a:r>
            <a:endParaRPr lang="en-US" sz="2400" dirty="0"/>
          </a:p>
        </p:txBody>
      </p:sp>
    </p:spTree>
    <p:extLst>
      <p:ext uri="{BB962C8B-B14F-4D97-AF65-F5344CB8AC3E}">
        <p14:creationId xmlns:p14="http://schemas.microsoft.com/office/powerpoint/2010/main" val="1301110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2268-4E18-4226-9863-22D8BD9EDE0A}"/>
              </a:ext>
            </a:extLst>
          </p:cNvPr>
          <p:cNvSpPr>
            <a:spLocks noGrp="1"/>
          </p:cNvSpPr>
          <p:nvPr>
            <p:ph type="title"/>
          </p:nvPr>
        </p:nvSpPr>
        <p:spPr>
          <a:xfrm>
            <a:off x="545284" y="738231"/>
            <a:ext cx="11207692" cy="889233"/>
          </a:xfrm>
        </p:spPr>
        <p:txBody>
          <a:bodyPr>
            <a:normAutofit/>
          </a:bodyPr>
          <a:lstStyle/>
          <a:p>
            <a:r>
              <a:rPr lang="en-US" dirty="0">
                <a:solidFill>
                  <a:schemeClr val="tx1"/>
                </a:solidFill>
                <a:cs typeface="Arial" panose="020B0604020202020204" pitchFamily="34" charset="0"/>
              </a:rPr>
              <a:t>Equal Pay for Equal Work 2021</a:t>
            </a:r>
          </a:p>
        </p:txBody>
      </p:sp>
      <p:sp>
        <p:nvSpPr>
          <p:cNvPr id="8" name="Content Placeholder 7">
            <a:extLst>
              <a:ext uri="{FF2B5EF4-FFF2-40B4-BE49-F238E27FC236}">
                <a16:creationId xmlns:a16="http://schemas.microsoft.com/office/drawing/2014/main" id="{3FF3C218-BFC8-4CF2-9A21-C7AB8F656FF8}"/>
              </a:ext>
            </a:extLst>
          </p:cNvPr>
          <p:cNvSpPr>
            <a:spLocks noGrp="1"/>
          </p:cNvSpPr>
          <p:nvPr>
            <p:ph idx="1"/>
          </p:nvPr>
        </p:nvSpPr>
        <p:spPr>
          <a:xfrm>
            <a:off x="545284" y="1023458"/>
            <a:ext cx="11238451" cy="3607266"/>
          </a:xfrm>
        </p:spPr>
        <p:txBody>
          <a:bodyPr/>
          <a:lstStyle/>
          <a:p>
            <a:pPr>
              <a:spcBef>
                <a:spcPts val="338"/>
              </a:spcBef>
            </a:pPr>
            <a:r>
              <a:rPr lang="en-US" sz="2400" dirty="0">
                <a:solidFill>
                  <a:schemeClr val="tx1"/>
                </a:solidFill>
                <a:latin typeface="Arial" panose="020B0604020202020204" pitchFamily="34" charset="0"/>
                <a:cs typeface="Arial" panose="020B0604020202020204" pitchFamily="34" charset="0"/>
              </a:rPr>
              <a:t>“Equal Pay for Equal Work Act” signed into law May 22, 2019, effective </a:t>
            </a:r>
            <a:r>
              <a:rPr lang="en-US" sz="2400" b="1" dirty="0">
                <a:solidFill>
                  <a:schemeClr val="tx1"/>
                </a:solidFill>
                <a:latin typeface="Arial" panose="020B0604020202020204" pitchFamily="34" charset="0"/>
                <a:cs typeface="Arial" panose="020B0604020202020204" pitchFamily="34" charset="0"/>
              </a:rPr>
              <a:t>January 1, 2021</a:t>
            </a:r>
            <a:r>
              <a:rPr lang="en-US" sz="2400" dirty="0">
                <a:solidFill>
                  <a:schemeClr val="tx1"/>
                </a:solidFill>
                <a:latin typeface="Arial" panose="020B0604020202020204" pitchFamily="34" charset="0"/>
                <a:cs typeface="Arial" panose="020B0604020202020204" pitchFamily="34" charset="0"/>
              </a:rPr>
              <a:t>. Found at C.R.S. §§ 8-5-101 et seq.</a:t>
            </a:r>
          </a:p>
          <a:p>
            <a:pPr>
              <a:spcBef>
                <a:spcPts val="338"/>
              </a:spcBef>
            </a:pPr>
            <a:r>
              <a:rPr lang="en-US" sz="2400" b="1" dirty="0">
                <a:solidFill>
                  <a:schemeClr val="tx1"/>
                </a:solidFill>
                <a:latin typeface="Arial" panose="020B0604020202020204" pitchFamily="34" charset="0"/>
                <a:cs typeface="Arial" panose="020B0604020202020204" pitchFamily="34" charset="0"/>
              </a:rPr>
              <a:t>Applies to ALL employers in Colorado</a:t>
            </a:r>
            <a:endParaRPr lang="en-US" sz="2400" dirty="0">
              <a:solidFill>
                <a:schemeClr val="tx1"/>
              </a:solidFill>
              <a:latin typeface="Arial" panose="020B0604020202020204" pitchFamily="34" charset="0"/>
              <a:cs typeface="Arial" panose="020B0604020202020204" pitchFamily="34" charset="0"/>
            </a:endParaRPr>
          </a:p>
          <a:p>
            <a:endParaRPr lang="en-US" dirty="0"/>
          </a:p>
        </p:txBody>
      </p:sp>
      <p:sp>
        <p:nvSpPr>
          <p:cNvPr id="4" name="Rectangle 3">
            <a:extLst>
              <a:ext uri="{FF2B5EF4-FFF2-40B4-BE49-F238E27FC236}">
                <a16:creationId xmlns:a16="http://schemas.microsoft.com/office/drawing/2014/main" id="{218F6F2F-F8ED-482E-A223-847459B70CDD}"/>
              </a:ext>
            </a:extLst>
          </p:cNvPr>
          <p:cNvSpPr/>
          <p:nvPr/>
        </p:nvSpPr>
        <p:spPr>
          <a:xfrm>
            <a:off x="746621" y="3565321"/>
            <a:ext cx="10930854" cy="3083654"/>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THE LAW</a:t>
            </a:r>
          </a:p>
          <a:p>
            <a:pPr algn="ctr"/>
            <a:endParaRPr lang="en-US" b="1" dirty="0">
              <a:solidFill>
                <a:schemeClr val="tx1"/>
              </a:solidFill>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An employer </a:t>
            </a:r>
            <a:r>
              <a:rPr lang="en-US" sz="2400" b="1" dirty="0">
                <a:solidFill>
                  <a:schemeClr val="tx1"/>
                </a:solidFill>
                <a:latin typeface="Arial" panose="020B0604020202020204" pitchFamily="34" charset="0"/>
                <a:cs typeface="Arial" panose="020B0604020202020204" pitchFamily="34" charset="0"/>
              </a:rPr>
              <a:t>shall not discriminate </a:t>
            </a:r>
            <a:r>
              <a:rPr lang="en-US" sz="2400" dirty="0">
                <a:solidFill>
                  <a:schemeClr val="tx1"/>
                </a:solidFill>
                <a:latin typeface="Arial" panose="020B0604020202020204" pitchFamily="34" charset="0"/>
                <a:cs typeface="Arial" panose="020B0604020202020204" pitchFamily="34" charset="0"/>
              </a:rPr>
              <a:t>between employees </a:t>
            </a:r>
            <a:r>
              <a:rPr lang="en-US" sz="2400" b="1" dirty="0">
                <a:solidFill>
                  <a:schemeClr val="tx1"/>
                </a:solidFill>
                <a:latin typeface="Arial" panose="020B0604020202020204" pitchFamily="34" charset="0"/>
                <a:cs typeface="Arial" panose="020B0604020202020204" pitchFamily="34" charset="0"/>
              </a:rPr>
              <a:t>on the basis of sex </a:t>
            </a:r>
            <a:r>
              <a:rPr lang="en-US" sz="2400" dirty="0">
                <a:solidFill>
                  <a:schemeClr val="tx1"/>
                </a:solidFill>
                <a:latin typeface="Arial" panose="020B0604020202020204" pitchFamily="34" charset="0"/>
                <a:cs typeface="Arial" panose="020B0604020202020204" pitchFamily="34" charset="0"/>
              </a:rPr>
              <a:t>[sex includes “gender identity”], or on the basis of sex in combination with another protected status under Colorado law, by paying an employee of one sex a wage rate less than the rate paid to an employee of a different sex </a:t>
            </a:r>
            <a:r>
              <a:rPr lang="en-US" sz="2400" b="1" dirty="0">
                <a:solidFill>
                  <a:schemeClr val="tx1"/>
                </a:solidFill>
                <a:latin typeface="Arial" panose="020B0604020202020204" pitchFamily="34" charset="0"/>
                <a:cs typeface="Arial" panose="020B0604020202020204" pitchFamily="34" charset="0"/>
              </a:rPr>
              <a:t>for</a:t>
            </a:r>
            <a:r>
              <a:rPr lang="en-US" sz="2400" dirty="0">
                <a:solidFill>
                  <a:schemeClr val="tx1"/>
                </a:solidFill>
                <a:latin typeface="Arial" panose="020B0604020202020204" pitchFamily="34" charset="0"/>
                <a:cs typeface="Arial" panose="020B0604020202020204" pitchFamily="34" charset="0"/>
              </a:rPr>
              <a:t> </a:t>
            </a:r>
            <a:r>
              <a:rPr lang="en-US" sz="2400" b="1" dirty="0">
                <a:solidFill>
                  <a:schemeClr val="tx1"/>
                </a:solidFill>
                <a:latin typeface="Arial" panose="020B0604020202020204" pitchFamily="34" charset="0"/>
                <a:cs typeface="Arial" panose="020B0604020202020204" pitchFamily="34" charset="0"/>
              </a:rPr>
              <a:t>substantially similar work</a:t>
            </a:r>
            <a:r>
              <a:rPr lang="en-US" sz="2400" dirty="0">
                <a:solidFill>
                  <a:schemeClr val="tx1"/>
                </a:solidFill>
                <a:latin typeface="Arial" panose="020B0604020202020204" pitchFamily="34" charset="0"/>
                <a:cs typeface="Arial" panose="020B0604020202020204" pitchFamily="34" charset="0"/>
              </a:rPr>
              <a:t>, regardless of job title, based on a </a:t>
            </a:r>
            <a:r>
              <a:rPr lang="en-US" sz="2400" i="1" dirty="0">
                <a:solidFill>
                  <a:schemeClr val="tx1"/>
                </a:solidFill>
                <a:latin typeface="Arial" panose="020B0604020202020204" pitchFamily="34" charset="0"/>
                <a:cs typeface="Arial" panose="020B0604020202020204" pitchFamily="34" charset="0"/>
              </a:rPr>
              <a:t>composite of skill</a:t>
            </a:r>
            <a:r>
              <a:rPr lang="en-US" sz="2400" dirty="0">
                <a:solidFill>
                  <a:schemeClr val="tx1"/>
                </a:solidFill>
                <a:latin typeface="Arial" panose="020B0604020202020204" pitchFamily="34" charset="0"/>
                <a:cs typeface="Arial" panose="020B0604020202020204" pitchFamily="34" charset="0"/>
              </a:rPr>
              <a:t>; </a:t>
            </a:r>
            <a:r>
              <a:rPr lang="en-US" sz="2400" i="1" dirty="0">
                <a:solidFill>
                  <a:schemeClr val="tx1"/>
                </a:solidFill>
                <a:latin typeface="Arial" panose="020B0604020202020204" pitchFamily="34" charset="0"/>
                <a:cs typeface="Arial" panose="020B0604020202020204" pitchFamily="34" charset="0"/>
              </a:rPr>
              <a:t>effort</a:t>
            </a:r>
            <a:r>
              <a:rPr lang="en-US" sz="2400" dirty="0">
                <a:solidFill>
                  <a:schemeClr val="tx1"/>
                </a:solidFill>
                <a:latin typeface="Arial" panose="020B0604020202020204" pitchFamily="34" charset="0"/>
                <a:cs typeface="Arial" panose="020B0604020202020204" pitchFamily="34" charset="0"/>
              </a:rPr>
              <a:t>, which may include consideration of shift work; and </a:t>
            </a:r>
            <a:r>
              <a:rPr lang="en-US" sz="2400" i="1" dirty="0">
                <a:solidFill>
                  <a:schemeClr val="tx1"/>
                </a:solidFill>
                <a:latin typeface="Arial" panose="020B0604020202020204" pitchFamily="34" charset="0"/>
                <a:cs typeface="Arial" panose="020B0604020202020204" pitchFamily="34" charset="0"/>
              </a:rPr>
              <a:t>responsibility</a:t>
            </a:r>
            <a:r>
              <a:rPr lang="en-US" sz="24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04927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2268-4E18-4226-9863-22D8BD9EDE0A}"/>
              </a:ext>
            </a:extLst>
          </p:cNvPr>
          <p:cNvSpPr>
            <a:spLocks noGrp="1"/>
          </p:cNvSpPr>
          <p:nvPr>
            <p:ph type="title"/>
          </p:nvPr>
        </p:nvSpPr>
        <p:spPr>
          <a:xfrm>
            <a:off x="562062" y="914401"/>
            <a:ext cx="9328698" cy="565366"/>
          </a:xfrm>
        </p:spPr>
        <p:txBody>
          <a:bodyPr>
            <a:normAutofit/>
          </a:bodyPr>
          <a:lstStyle/>
          <a:p>
            <a:r>
              <a:rPr lang="en-US" dirty="0">
                <a:solidFill>
                  <a:schemeClr val="tx1"/>
                </a:solidFill>
                <a:cs typeface="Arial" panose="020B0604020202020204" pitchFamily="34" charset="0"/>
              </a:rPr>
              <a:t>Equal Pay for Equal Work 2021</a:t>
            </a:r>
          </a:p>
        </p:txBody>
      </p:sp>
      <p:sp>
        <p:nvSpPr>
          <p:cNvPr id="8" name="Content Placeholder 7">
            <a:extLst>
              <a:ext uri="{FF2B5EF4-FFF2-40B4-BE49-F238E27FC236}">
                <a16:creationId xmlns:a16="http://schemas.microsoft.com/office/drawing/2014/main" id="{3FF3C218-BFC8-4CF2-9A21-C7AB8F656FF8}"/>
              </a:ext>
            </a:extLst>
          </p:cNvPr>
          <p:cNvSpPr>
            <a:spLocks noGrp="1"/>
          </p:cNvSpPr>
          <p:nvPr>
            <p:ph idx="1"/>
          </p:nvPr>
        </p:nvSpPr>
        <p:spPr>
          <a:xfrm>
            <a:off x="662730" y="1384183"/>
            <a:ext cx="10989578" cy="4788017"/>
          </a:xfrm>
        </p:spPr>
        <p:txBody>
          <a:bodyPr>
            <a:normAutofit/>
          </a:bodyPr>
          <a:lstStyle/>
          <a:p>
            <a:pPr>
              <a:spcBef>
                <a:spcPts val="338"/>
              </a:spcBef>
            </a:pPr>
            <a:r>
              <a:rPr lang="en-US" sz="2400" dirty="0">
                <a:solidFill>
                  <a:schemeClr val="tx1"/>
                </a:solidFill>
                <a:latin typeface="Arial" panose="020B0604020202020204" pitchFamily="34" charset="0"/>
                <a:cs typeface="Arial" panose="020B0604020202020204" pitchFamily="34" charset="0"/>
              </a:rPr>
              <a:t>Permits wage differential based on: </a:t>
            </a:r>
          </a:p>
          <a:p>
            <a:pPr lvl="1">
              <a:spcBef>
                <a:spcPts val="338"/>
              </a:spcBef>
            </a:pPr>
            <a:r>
              <a:rPr lang="en-US" sz="2000" dirty="0">
                <a:solidFill>
                  <a:schemeClr val="tx1"/>
                </a:solidFill>
                <a:latin typeface="Arial" panose="020B0604020202020204" pitchFamily="34" charset="0"/>
                <a:cs typeface="Arial" panose="020B0604020202020204" pitchFamily="34" charset="0"/>
              </a:rPr>
              <a:t>A </a:t>
            </a:r>
            <a:r>
              <a:rPr lang="en-US" sz="2000" i="1" dirty="0">
                <a:solidFill>
                  <a:schemeClr val="tx1"/>
                </a:solidFill>
                <a:latin typeface="Arial" panose="020B0604020202020204" pitchFamily="34" charset="0"/>
                <a:cs typeface="Arial" panose="020B0604020202020204" pitchFamily="34" charset="0"/>
              </a:rPr>
              <a:t>seniority</a:t>
            </a:r>
            <a:r>
              <a:rPr lang="en-US" sz="2000" dirty="0">
                <a:solidFill>
                  <a:schemeClr val="tx1"/>
                </a:solidFill>
                <a:latin typeface="Arial" panose="020B0604020202020204" pitchFamily="34" charset="0"/>
                <a:cs typeface="Arial" panose="020B0604020202020204" pitchFamily="34" charset="0"/>
              </a:rPr>
              <a:t> system; </a:t>
            </a:r>
          </a:p>
          <a:p>
            <a:pPr lvl="1">
              <a:spcBef>
                <a:spcPts val="338"/>
              </a:spcBef>
            </a:pPr>
            <a:r>
              <a:rPr lang="en-US" sz="2000" dirty="0">
                <a:solidFill>
                  <a:schemeClr val="tx1"/>
                </a:solidFill>
                <a:latin typeface="Arial" panose="020B0604020202020204" pitchFamily="34" charset="0"/>
                <a:cs typeface="Arial" panose="020B0604020202020204" pitchFamily="34" charset="0"/>
              </a:rPr>
              <a:t>A </a:t>
            </a:r>
            <a:r>
              <a:rPr lang="en-US" sz="2000" i="1" dirty="0">
                <a:solidFill>
                  <a:schemeClr val="tx1"/>
                </a:solidFill>
                <a:latin typeface="Arial" panose="020B0604020202020204" pitchFamily="34" charset="0"/>
                <a:cs typeface="Arial" panose="020B0604020202020204" pitchFamily="34" charset="0"/>
              </a:rPr>
              <a:t>merit</a:t>
            </a:r>
            <a:r>
              <a:rPr lang="en-US" sz="2000" dirty="0">
                <a:solidFill>
                  <a:schemeClr val="tx1"/>
                </a:solidFill>
                <a:latin typeface="Arial" panose="020B0604020202020204" pitchFamily="34" charset="0"/>
                <a:cs typeface="Arial" panose="020B0604020202020204" pitchFamily="34" charset="0"/>
              </a:rPr>
              <a:t> system; </a:t>
            </a:r>
          </a:p>
          <a:p>
            <a:pPr lvl="1">
              <a:spcBef>
                <a:spcPts val="338"/>
              </a:spcBef>
            </a:pPr>
            <a:r>
              <a:rPr lang="en-US" sz="2000" dirty="0">
                <a:solidFill>
                  <a:schemeClr val="tx1"/>
                </a:solidFill>
                <a:latin typeface="Arial" panose="020B0604020202020204" pitchFamily="34" charset="0"/>
                <a:cs typeface="Arial" panose="020B0604020202020204" pitchFamily="34" charset="0"/>
              </a:rPr>
              <a:t>A system that measures earnings by quantity or quality of </a:t>
            </a:r>
            <a:r>
              <a:rPr lang="en-US" sz="2000" i="1" dirty="0">
                <a:solidFill>
                  <a:schemeClr val="tx1"/>
                </a:solidFill>
                <a:latin typeface="Arial" panose="020B0604020202020204" pitchFamily="34" charset="0"/>
                <a:cs typeface="Arial" panose="020B0604020202020204" pitchFamily="34" charset="0"/>
              </a:rPr>
              <a:t>production</a:t>
            </a:r>
            <a:r>
              <a:rPr lang="en-US" sz="2000" dirty="0">
                <a:solidFill>
                  <a:schemeClr val="tx1"/>
                </a:solidFill>
                <a:latin typeface="Arial" panose="020B0604020202020204" pitchFamily="34" charset="0"/>
                <a:cs typeface="Arial" panose="020B0604020202020204" pitchFamily="34" charset="0"/>
              </a:rPr>
              <a:t>; </a:t>
            </a:r>
          </a:p>
          <a:p>
            <a:pPr lvl="1">
              <a:spcBef>
                <a:spcPts val="338"/>
              </a:spcBef>
            </a:pPr>
            <a:r>
              <a:rPr lang="en-US" sz="2000" dirty="0">
                <a:solidFill>
                  <a:schemeClr val="tx1"/>
                </a:solidFill>
                <a:latin typeface="Arial" panose="020B0604020202020204" pitchFamily="34" charset="0"/>
                <a:cs typeface="Arial" panose="020B0604020202020204" pitchFamily="34" charset="0"/>
              </a:rPr>
              <a:t>The geographic </a:t>
            </a:r>
            <a:r>
              <a:rPr lang="en-US" sz="2000" i="1" dirty="0">
                <a:solidFill>
                  <a:schemeClr val="tx1"/>
                </a:solidFill>
                <a:latin typeface="Arial" panose="020B0604020202020204" pitchFamily="34" charset="0"/>
                <a:cs typeface="Arial" panose="020B0604020202020204" pitchFamily="34" charset="0"/>
              </a:rPr>
              <a:t>location</a:t>
            </a:r>
            <a:r>
              <a:rPr lang="en-US" sz="2000" dirty="0">
                <a:solidFill>
                  <a:schemeClr val="tx1"/>
                </a:solidFill>
                <a:latin typeface="Arial" panose="020B0604020202020204" pitchFamily="34" charset="0"/>
                <a:cs typeface="Arial" panose="020B0604020202020204" pitchFamily="34" charset="0"/>
              </a:rPr>
              <a:t> where the work is performed; </a:t>
            </a:r>
          </a:p>
          <a:p>
            <a:pPr lvl="1">
              <a:spcBef>
                <a:spcPts val="338"/>
              </a:spcBef>
            </a:pPr>
            <a:r>
              <a:rPr lang="en-US" sz="2000" i="1" dirty="0">
                <a:solidFill>
                  <a:schemeClr val="tx1"/>
                </a:solidFill>
                <a:latin typeface="Arial" panose="020B0604020202020204" pitchFamily="34" charset="0"/>
                <a:cs typeface="Arial" panose="020B0604020202020204" pitchFamily="34" charset="0"/>
              </a:rPr>
              <a:t>Education, training, or experience </a:t>
            </a:r>
            <a:r>
              <a:rPr lang="en-US" sz="2000" dirty="0">
                <a:solidFill>
                  <a:schemeClr val="tx1"/>
                </a:solidFill>
                <a:latin typeface="Arial" panose="020B0604020202020204" pitchFamily="34" charset="0"/>
                <a:cs typeface="Arial" panose="020B0604020202020204" pitchFamily="34" charset="0"/>
              </a:rPr>
              <a:t>to the extent that they are reasonably related to the work in question; or </a:t>
            </a:r>
          </a:p>
          <a:p>
            <a:pPr lvl="1">
              <a:spcBef>
                <a:spcPts val="338"/>
              </a:spcBef>
            </a:pPr>
            <a:r>
              <a:rPr lang="en-US" sz="2000" i="1" dirty="0">
                <a:solidFill>
                  <a:schemeClr val="tx1"/>
                </a:solidFill>
                <a:latin typeface="Arial" panose="020B0604020202020204" pitchFamily="34" charset="0"/>
                <a:cs typeface="Arial" panose="020B0604020202020204" pitchFamily="34" charset="0"/>
              </a:rPr>
              <a:t>Travel</a:t>
            </a:r>
            <a:r>
              <a:rPr lang="en-US" sz="2000" dirty="0">
                <a:solidFill>
                  <a:schemeClr val="tx1"/>
                </a:solidFill>
                <a:latin typeface="Arial" panose="020B0604020202020204" pitchFamily="34" charset="0"/>
                <a:cs typeface="Arial" panose="020B0604020202020204" pitchFamily="34" charset="0"/>
              </a:rPr>
              <a:t>, if the travel is a regular and necessary condition of the work performed </a:t>
            </a:r>
          </a:p>
          <a:p>
            <a:endParaRPr lang="en-US" dirty="0"/>
          </a:p>
        </p:txBody>
      </p:sp>
      <p:sp>
        <p:nvSpPr>
          <p:cNvPr id="5" name="Rectangle 4">
            <a:extLst>
              <a:ext uri="{FF2B5EF4-FFF2-40B4-BE49-F238E27FC236}">
                <a16:creationId xmlns:a16="http://schemas.microsoft.com/office/drawing/2014/main" id="{1A67F494-FFD3-47C1-8B21-3207183C6266}"/>
              </a:ext>
            </a:extLst>
          </p:cNvPr>
          <p:cNvSpPr/>
          <p:nvPr/>
        </p:nvSpPr>
        <p:spPr>
          <a:xfrm>
            <a:off x="1409349" y="5696124"/>
            <a:ext cx="9689285" cy="7489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Factors above must account for “entire” differential in wages.</a:t>
            </a:r>
          </a:p>
          <a:p>
            <a:pPr algn="ctr"/>
            <a:r>
              <a:rPr lang="en-US" sz="2000" b="1" dirty="0">
                <a:solidFill>
                  <a:schemeClr val="tx1"/>
                </a:solidFill>
                <a:latin typeface="Arial" panose="020B0604020202020204" pitchFamily="34" charset="0"/>
                <a:cs typeface="Arial" panose="020B0604020202020204" pitchFamily="34" charset="0"/>
              </a:rPr>
              <a:t>No “any factor other than sex” loophole </a:t>
            </a:r>
            <a:r>
              <a:rPr lang="en-US" sz="2000" dirty="0">
                <a:solidFill>
                  <a:schemeClr val="tx1"/>
                </a:solidFill>
                <a:latin typeface="Arial" panose="020B0604020202020204" pitchFamily="34" charset="0"/>
                <a:cs typeface="Arial" panose="020B0604020202020204" pitchFamily="34" charset="0"/>
              </a:rPr>
              <a:t>like federal Equal Pay Act.</a:t>
            </a:r>
          </a:p>
        </p:txBody>
      </p:sp>
    </p:spTree>
    <p:extLst>
      <p:ext uri="{BB962C8B-B14F-4D97-AF65-F5344CB8AC3E}">
        <p14:creationId xmlns:p14="http://schemas.microsoft.com/office/powerpoint/2010/main" val="2921848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2268-4E18-4226-9863-22D8BD9EDE0A}"/>
              </a:ext>
            </a:extLst>
          </p:cNvPr>
          <p:cNvSpPr>
            <a:spLocks noGrp="1"/>
          </p:cNvSpPr>
          <p:nvPr>
            <p:ph type="title"/>
          </p:nvPr>
        </p:nvSpPr>
        <p:spPr>
          <a:xfrm>
            <a:off x="553673" y="780176"/>
            <a:ext cx="11132191" cy="822121"/>
          </a:xfrm>
        </p:spPr>
        <p:txBody>
          <a:bodyPr>
            <a:normAutofit/>
          </a:bodyPr>
          <a:lstStyle/>
          <a:p>
            <a:r>
              <a:rPr lang="en-US" dirty="0">
                <a:solidFill>
                  <a:schemeClr val="tx1"/>
                </a:solidFill>
                <a:cs typeface="Arial" panose="020B0604020202020204" pitchFamily="34" charset="0"/>
              </a:rPr>
              <a:t>Equal Pay for Equal Work 2021</a:t>
            </a:r>
          </a:p>
        </p:txBody>
      </p:sp>
      <p:sp>
        <p:nvSpPr>
          <p:cNvPr id="8" name="Content Placeholder 7">
            <a:extLst>
              <a:ext uri="{FF2B5EF4-FFF2-40B4-BE49-F238E27FC236}">
                <a16:creationId xmlns:a16="http://schemas.microsoft.com/office/drawing/2014/main" id="{3FF3C218-BFC8-4CF2-9A21-C7AB8F656FF8}"/>
              </a:ext>
            </a:extLst>
          </p:cNvPr>
          <p:cNvSpPr>
            <a:spLocks noGrp="1"/>
          </p:cNvSpPr>
          <p:nvPr>
            <p:ph idx="1"/>
          </p:nvPr>
        </p:nvSpPr>
        <p:spPr>
          <a:xfrm>
            <a:off x="679507" y="1828800"/>
            <a:ext cx="10830187" cy="4495800"/>
          </a:xfrm>
        </p:spPr>
        <p:txBody>
          <a:bodyPr>
            <a:normAutofit lnSpcReduction="10000"/>
          </a:bodyPr>
          <a:lstStyle/>
          <a:p>
            <a:pPr>
              <a:spcBef>
                <a:spcPts val="338"/>
              </a:spcBef>
            </a:pPr>
            <a:r>
              <a:rPr lang="en-US" sz="3000" dirty="0">
                <a:solidFill>
                  <a:schemeClr val="tx1"/>
                </a:solidFill>
                <a:latin typeface="Arial" panose="020B0604020202020204" pitchFamily="34" charset="0"/>
                <a:cs typeface="Arial" panose="020B0604020202020204" pitchFamily="34" charset="0"/>
              </a:rPr>
              <a:t>Employers SHALL NOT:</a:t>
            </a:r>
          </a:p>
          <a:p>
            <a:pPr lvl="1">
              <a:spcBef>
                <a:spcPts val="338"/>
              </a:spcBef>
            </a:pPr>
            <a:r>
              <a:rPr lang="en-US" sz="2400" dirty="0">
                <a:solidFill>
                  <a:schemeClr val="tx1"/>
                </a:solidFill>
                <a:latin typeface="Arial" panose="020B0604020202020204" pitchFamily="34" charset="0"/>
                <a:cs typeface="Arial" panose="020B0604020202020204" pitchFamily="34" charset="0"/>
              </a:rPr>
              <a:t>[</a:t>
            </a:r>
            <a:r>
              <a:rPr lang="en-US" sz="2400" b="1" dirty="0">
                <a:solidFill>
                  <a:schemeClr val="tx1"/>
                </a:solidFill>
                <a:latin typeface="Arial" panose="020B0604020202020204" pitchFamily="34" charset="0"/>
                <a:cs typeface="Arial" panose="020B0604020202020204" pitchFamily="34" charset="0"/>
              </a:rPr>
              <a:t>Salary history ban</a:t>
            </a:r>
            <a:r>
              <a:rPr lang="en-US" sz="2400" dirty="0">
                <a:solidFill>
                  <a:schemeClr val="tx1"/>
                </a:solidFill>
                <a:latin typeface="Arial" panose="020B0604020202020204" pitchFamily="34" charset="0"/>
                <a:cs typeface="Arial" panose="020B0604020202020204" pitchFamily="34" charset="0"/>
              </a:rPr>
              <a:t>] Seek the wage rate history of a prospective employee or rely on a prior wage rate to determine a wage rate; </a:t>
            </a:r>
          </a:p>
          <a:p>
            <a:pPr lvl="1">
              <a:spcBef>
                <a:spcPts val="338"/>
              </a:spcBef>
            </a:pPr>
            <a:r>
              <a:rPr lang="en-US" sz="2400" dirty="0">
                <a:solidFill>
                  <a:schemeClr val="tx1"/>
                </a:solidFill>
                <a:latin typeface="Arial" panose="020B0604020202020204" pitchFamily="34" charset="0"/>
                <a:cs typeface="Arial" panose="020B0604020202020204" pitchFamily="34" charset="0"/>
              </a:rPr>
              <a:t>Discriminate/retaliate against a prospective employee for failing to disclose the employee's wage rate history; </a:t>
            </a:r>
          </a:p>
          <a:p>
            <a:pPr lvl="1">
              <a:spcBef>
                <a:spcPts val="338"/>
              </a:spcBef>
            </a:pPr>
            <a:r>
              <a:rPr lang="en-US" sz="2400" b="1" dirty="0">
                <a:solidFill>
                  <a:schemeClr val="tx1"/>
                </a:solidFill>
                <a:latin typeface="Arial" panose="020B0604020202020204" pitchFamily="34" charset="0"/>
                <a:cs typeface="Arial" panose="020B0604020202020204" pitchFamily="34" charset="0"/>
              </a:rPr>
              <a:t>[Pay transparency</a:t>
            </a:r>
            <a:r>
              <a:rPr lang="en-US" sz="2400" dirty="0">
                <a:solidFill>
                  <a:schemeClr val="tx1"/>
                </a:solidFill>
                <a:latin typeface="Arial" panose="020B0604020202020204" pitchFamily="34" charset="0"/>
                <a:cs typeface="Arial" panose="020B0604020202020204" pitchFamily="34" charset="0"/>
              </a:rPr>
              <a:t>] Discharge/discriminate/retaliate against an employee for asserting rights, assisting in enforcement, or discussing or disclosing own wage rate;</a:t>
            </a:r>
          </a:p>
          <a:p>
            <a:pPr lvl="1">
              <a:spcBef>
                <a:spcPts val="338"/>
              </a:spcBef>
            </a:pPr>
            <a:r>
              <a:rPr lang="en-US" sz="2400" dirty="0">
                <a:solidFill>
                  <a:schemeClr val="tx1"/>
                </a:solidFill>
                <a:latin typeface="Arial" panose="020B0604020202020204" pitchFamily="34" charset="0"/>
                <a:cs typeface="Arial" panose="020B0604020202020204" pitchFamily="34" charset="0"/>
              </a:rPr>
              <a:t>Require an employee to sign a waiver or other document that prohibits the employee from disclosing wage rate information or deny the employee the right to disclose the employee's wage rate information.</a:t>
            </a:r>
          </a:p>
          <a:p>
            <a:endParaRPr lang="en-US" dirty="0"/>
          </a:p>
        </p:txBody>
      </p:sp>
    </p:spTree>
    <p:extLst>
      <p:ext uri="{BB962C8B-B14F-4D97-AF65-F5344CB8AC3E}">
        <p14:creationId xmlns:p14="http://schemas.microsoft.com/office/powerpoint/2010/main" val="2738956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2268-4E18-4226-9863-22D8BD9EDE0A}"/>
              </a:ext>
            </a:extLst>
          </p:cNvPr>
          <p:cNvSpPr>
            <a:spLocks noGrp="1"/>
          </p:cNvSpPr>
          <p:nvPr>
            <p:ph type="title"/>
          </p:nvPr>
        </p:nvSpPr>
        <p:spPr>
          <a:xfrm>
            <a:off x="486561" y="922789"/>
            <a:ext cx="11274804" cy="780176"/>
          </a:xfrm>
        </p:spPr>
        <p:txBody>
          <a:bodyPr>
            <a:normAutofit/>
          </a:bodyPr>
          <a:lstStyle/>
          <a:p>
            <a:r>
              <a:rPr lang="en-US" dirty="0">
                <a:solidFill>
                  <a:schemeClr val="tx1"/>
                </a:solidFill>
                <a:cs typeface="Arial" panose="020B0604020202020204" pitchFamily="34" charset="0"/>
              </a:rPr>
              <a:t>Equal Pay for Equal Work 2021</a:t>
            </a:r>
          </a:p>
        </p:txBody>
      </p:sp>
      <p:sp>
        <p:nvSpPr>
          <p:cNvPr id="8" name="Content Placeholder 7">
            <a:extLst>
              <a:ext uri="{FF2B5EF4-FFF2-40B4-BE49-F238E27FC236}">
                <a16:creationId xmlns:a16="http://schemas.microsoft.com/office/drawing/2014/main" id="{3FF3C218-BFC8-4CF2-9A21-C7AB8F656FF8}"/>
              </a:ext>
            </a:extLst>
          </p:cNvPr>
          <p:cNvSpPr>
            <a:spLocks noGrp="1"/>
          </p:cNvSpPr>
          <p:nvPr>
            <p:ph idx="1"/>
          </p:nvPr>
        </p:nvSpPr>
        <p:spPr>
          <a:xfrm>
            <a:off x="604007" y="1568741"/>
            <a:ext cx="10981189" cy="5100507"/>
          </a:xfrm>
        </p:spPr>
        <p:txBody>
          <a:bodyPr>
            <a:normAutofit/>
          </a:bodyPr>
          <a:lstStyle/>
          <a:p>
            <a:pPr>
              <a:spcBef>
                <a:spcPts val="338"/>
              </a:spcBef>
            </a:pPr>
            <a:r>
              <a:rPr lang="en-US" sz="2800" dirty="0">
                <a:solidFill>
                  <a:schemeClr val="tx1"/>
                </a:solidFill>
                <a:latin typeface="Arial" panose="020B0604020202020204" pitchFamily="34" charset="0"/>
                <a:cs typeface="Arial" panose="020B0604020202020204" pitchFamily="34" charset="0"/>
              </a:rPr>
              <a:t>Two notice requirements not found in any other state’s law:</a:t>
            </a:r>
          </a:p>
          <a:p>
            <a:pPr lvl="1">
              <a:spcBef>
                <a:spcPts val="338"/>
              </a:spcBef>
            </a:pPr>
            <a:r>
              <a:rPr lang="en-US" sz="2400" b="1" dirty="0">
                <a:solidFill>
                  <a:schemeClr val="tx1"/>
                </a:solidFill>
                <a:latin typeface="Arial" panose="020B0604020202020204" pitchFamily="34" charset="0"/>
                <a:cs typeface="Arial" panose="020B0604020202020204" pitchFamily="34" charset="0"/>
              </a:rPr>
              <a:t>Promotions/advancement</a:t>
            </a:r>
            <a:r>
              <a:rPr lang="en-US" sz="2400" dirty="0">
                <a:solidFill>
                  <a:schemeClr val="tx1"/>
                </a:solidFill>
                <a:latin typeface="Arial" panose="020B0604020202020204" pitchFamily="34" charset="0"/>
                <a:cs typeface="Arial" panose="020B0604020202020204" pitchFamily="34" charset="0"/>
              </a:rPr>
              <a:t>. Shall make </a:t>
            </a:r>
            <a:r>
              <a:rPr lang="en-US" sz="2400" i="1" dirty="0">
                <a:solidFill>
                  <a:schemeClr val="tx1"/>
                </a:solidFill>
                <a:latin typeface="Arial" panose="020B0604020202020204" pitchFamily="34" charset="0"/>
                <a:cs typeface="Arial" panose="020B0604020202020204" pitchFamily="34" charset="0"/>
              </a:rPr>
              <a:t>reasonable efforts </a:t>
            </a:r>
            <a:r>
              <a:rPr lang="en-US" sz="2400" dirty="0">
                <a:solidFill>
                  <a:schemeClr val="tx1"/>
                </a:solidFill>
                <a:latin typeface="Arial" panose="020B0604020202020204" pitchFamily="34" charset="0"/>
                <a:cs typeface="Arial" panose="020B0604020202020204" pitchFamily="34" charset="0"/>
              </a:rPr>
              <a:t>to announce, post or make known ALL </a:t>
            </a:r>
            <a:r>
              <a:rPr lang="en-US" sz="2400" i="1" dirty="0">
                <a:solidFill>
                  <a:schemeClr val="tx1"/>
                </a:solidFill>
                <a:latin typeface="Arial" panose="020B0604020202020204" pitchFamily="34" charset="0"/>
                <a:cs typeface="Arial" panose="020B0604020202020204" pitchFamily="34" charset="0"/>
              </a:rPr>
              <a:t>opportunities for promotion </a:t>
            </a:r>
            <a:r>
              <a:rPr lang="en-US" sz="2400" dirty="0">
                <a:solidFill>
                  <a:schemeClr val="tx1"/>
                </a:solidFill>
                <a:latin typeface="Arial" panose="020B0604020202020204" pitchFamily="34" charset="0"/>
                <a:cs typeface="Arial" panose="020B0604020202020204" pitchFamily="34" charset="0"/>
              </a:rPr>
              <a:t>to ALL current employees on the </a:t>
            </a:r>
            <a:r>
              <a:rPr lang="en-US" sz="2400" i="1" dirty="0">
                <a:solidFill>
                  <a:schemeClr val="tx1"/>
                </a:solidFill>
                <a:latin typeface="Arial" panose="020B0604020202020204" pitchFamily="34" charset="0"/>
                <a:cs typeface="Arial" panose="020B0604020202020204" pitchFamily="34" charset="0"/>
              </a:rPr>
              <a:t>same calendar day </a:t>
            </a:r>
            <a:r>
              <a:rPr lang="en-US" sz="2400" dirty="0">
                <a:solidFill>
                  <a:schemeClr val="tx1"/>
                </a:solidFill>
                <a:latin typeface="Arial" panose="020B0604020202020204" pitchFamily="34" charset="0"/>
                <a:cs typeface="Arial" panose="020B0604020202020204" pitchFamily="34" charset="0"/>
              </a:rPr>
              <a:t>and prior to making promotion decision</a:t>
            </a:r>
          </a:p>
          <a:p>
            <a:pPr lvl="1">
              <a:spcBef>
                <a:spcPts val="338"/>
              </a:spcBef>
            </a:pPr>
            <a:r>
              <a:rPr lang="en-US" sz="2400" b="1" dirty="0">
                <a:solidFill>
                  <a:schemeClr val="tx1"/>
                </a:solidFill>
                <a:latin typeface="Arial" panose="020B0604020202020204" pitchFamily="34" charset="0"/>
                <a:cs typeface="Arial" panose="020B0604020202020204" pitchFamily="34" charset="0"/>
              </a:rPr>
              <a:t>Job openings</a:t>
            </a:r>
            <a:r>
              <a:rPr lang="en-US" sz="2400" dirty="0">
                <a:solidFill>
                  <a:schemeClr val="tx1"/>
                </a:solidFill>
                <a:latin typeface="Arial" panose="020B0604020202020204" pitchFamily="34" charset="0"/>
                <a:cs typeface="Arial" panose="020B0604020202020204" pitchFamily="34" charset="0"/>
              </a:rPr>
              <a:t>. Shall disclose in each posting for each job opening the hourly/salary compensation, or a </a:t>
            </a:r>
            <a:r>
              <a:rPr lang="en-US" sz="2400" i="1" dirty="0">
                <a:solidFill>
                  <a:schemeClr val="tx1"/>
                </a:solidFill>
                <a:latin typeface="Arial" panose="020B0604020202020204" pitchFamily="34" charset="0"/>
                <a:cs typeface="Arial" panose="020B0604020202020204" pitchFamily="34" charset="0"/>
              </a:rPr>
              <a:t>range of the hourly/salary compensation</a:t>
            </a:r>
            <a:r>
              <a:rPr lang="en-US" sz="2400" dirty="0">
                <a:solidFill>
                  <a:schemeClr val="tx1"/>
                </a:solidFill>
                <a:latin typeface="Arial" panose="020B0604020202020204" pitchFamily="34" charset="0"/>
                <a:cs typeface="Arial" panose="020B0604020202020204" pitchFamily="34" charset="0"/>
              </a:rPr>
              <a:t>, and a general description of ALL of the </a:t>
            </a:r>
            <a:r>
              <a:rPr lang="en-US" sz="2400" i="1" dirty="0">
                <a:solidFill>
                  <a:schemeClr val="tx1"/>
                </a:solidFill>
                <a:latin typeface="Arial" panose="020B0604020202020204" pitchFamily="34" charset="0"/>
                <a:cs typeface="Arial" panose="020B0604020202020204" pitchFamily="34" charset="0"/>
              </a:rPr>
              <a:t>benefits and other compensation </a:t>
            </a:r>
            <a:r>
              <a:rPr lang="en-US" sz="2400" dirty="0">
                <a:solidFill>
                  <a:schemeClr val="tx1"/>
                </a:solidFill>
                <a:latin typeface="Arial" panose="020B0604020202020204" pitchFamily="34" charset="0"/>
                <a:cs typeface="Arial" panose="020B0604020202020204" pitchFamily="34" charset="0"/>
              </a:rPr>
              <a:t>offered to the hired applicant </a:t>
            </a:r>
          </a:p>
          <a:p>
            <a:endParaRPr lang="en-US" dirty="0"/>
          </a:p>
        </p:txBody>
      </p:sp>
    </p:spTree>
    <p:extLst>
      <p:ext uri="{BB962C8B-B14F-4D97-AF65-F5344CB8AC3E}">
        <p14:creationId xmlns:p14="http://schemas.microsoft.com/office/powerpoint/2010/main" val="2148643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3194F-82CE-4DE2-B23E-25F7A2EC00D4}"/>
              </a:ext>
            </a:extLst>
          </p:cNvPr>
          <p:cNvSpPr>
            <a:spLocks noGrp="1"/>
          </p:cNvSpPr>
          <p:nvPr>
            <p:ph type="title"/>
          </p:nvPr>
        </p:nvSpPr>
        <p:spPr>
          <a:xfrm>
            <a:off x="581192" y="702156"/>
            <a:ext cx="11029616" cy="711056"/>
          </a:xfrm>
        </p:spPr>
        <p:txBody>
          <a:bodyPr>
            <a:noAutofit/>
          </a:bodyPr>
          <a:lstStyle/>
          <a:p>
            <a:r>
              <a:rPr lang="en-US" dirty="0">
                <a:solidFill>
                  <a:schemeClr val="tx1"/>
                </a:solidFill>
                <a:cs typeface="Arial" panose="020B0604020202020204" pitchFamily="34" charset="0"/>
              </a:rPr>
              <a:t>Posting requirements: Job postings</a:t>
            </a:r>
          </a:p>
        </p:txBody>
      </p:sp>
      <p:sp>
        <p:nvSpPr>
          <p:cNvPr id="3" name="Content Placeholder 2">
            <a:extLst>
              <a:ext uri="{FF2B5EF4-FFF2-40B4-BE49-F238E27FC236}">
                <a16:creationId xmlns:a16="http://schemas.microsoft.com/office/drawing/2014/main" id="{78351B9C-C7CD-4F2C-B2BA-E3A62812A29A}"/>
              </a:ext>
            </a:extLst>
          </p:cNvPr>
          <p:cNvSpPr>
            <a:spLocks noGrp="1"/>
          </p:cNvSpPr>
          <p:nvPr>
            <p:ph idx="1"/>
          </p:nvPr>
        </p:nvSpPr>
        <p:spPr>
          <a:xfrm>
            <a:off x="511728" y="1518407"/>
            <a:ext cx="11207692" cy="4790114"/>
          </a:xfrm>
        </p:spPr>
        <p:txBody>
          <a:bodyPr>
            <a:noAutofit/>
          </a:bodyPr>
          <a:lstStyle/>
          <a:p>
            <a:pPr marL="457200" indent="-457200">
              <a:buFont typeface="+mj-lt"/>
              <a:buAutoNum type="arabicPeriod"/>
            </a:pPr>
            <a:r>
              <a:rPr lang="en-US" sz="2400" i="1" dirty="0">
                <a:solidFill>
                  <a:schemeClr val="tx1"/>
                </a:solidFill>
                <a:latin typeface="Arial" panose="020B0604020202020204" pitchFamily="34" charset="0"/>
                <a:cs typeface="Arial" panose="020B0604020202020204" pitchFamily="34" charset="0"/>
              </a:rPr>
              <a:t>Hourly rate or salary compensation </a:t>
            </a:r>
            <a:r>
              <a:rPr lang="en-US" sz="2400" dirty="0">
                <a:solidFill>
                  <a:schemeClr val="tx1"/>
                </a:solidFill>
                <a:latin typeface="Arial" panose="020B0604020202020204" pitchFamily="34" charset="0"/>
                <a:cs typeface="Arial" panose="020B0604020202020204" pitchFamily="34" charset="0"/>
              </a:rPr>
              <a:t>(or a </a:t>
            </a:r>
            <a:r>
              <a:rPr lang="en-US" sz="2400" i="1" dirty="0">
                <a:solidFill>
                  <a:schemeClr val="tx1"/>
                </a:solidFill>
                <a:latin typeface="Arial" panose="020B0604020202020204" pitchFamily="34" charset="0"/>
                <a:cs typeface="Arial" panose="020B0604020202020204" pitchFamily="34" charset="0"/>
              </a:rPr>
              <a:t>range</a:t>
            </a:r>
            <a:r>
              <a:rPr lang="en-US" sz="2400" dirty="0">
                <a:solidFill>
                  <a:schemeClr val="tx1"/>
                </a:solidFill>
                <a:latin typeface="Arial" panose="020B0604020202020204" pitchFamily="34" charset="0"/>
                <a:cs typeface="Arial" panose="020B0604020202020204" pitchFamily="34" charset="0"/>
              </a:rPr>
              <a:t> thereof) that the employer is offering for the position </a:t>
            </a:r>
          </a:p>
          <a:p>
            <a:pPr lvl="1">
              <a:buFont typeface="Wingdings" panose="05000000000000000000" pitchFamily="2" charset="2"/>
              <a:buChar char="§"/>
            </a:pPr>
            <a:r>
              <a:rPr lang="en-US" sz="2400" dirty="0">
                <a:solidFill>
                  <a:schemeClr val="tx1"/>
                </a:solidFill>
                <a:latin typeface="Arial" panose="020B0604020202020204" pitchFamily="34" charset="0"/>
                <a:cs typeface="Arial" panose="020B0604020202020204" pitchFamily="34" charset="0"/>
              </a:rPr>
              <a:t>Compensation range may extend from the </a:t>
            </a:r>
            <a:r>
              <a:rPr lang="en-US" sz="2400" i="1" dirty="0">
                <a:solidFill>
                  <a:schemeClr val="tx1"/>
                </a:solidFill>
                <a:latin typeface="Arial" panose="020B0604020202020204" pitchFamily="34" charset="0"/>
                <a:cs typeface="Arial" panose="020B0604020202020204" pitchFamily="34" charset="0"/>
              </a:rPr>
              <a:t>lowest to the highest pay </a:t>
            </a:r>
            <a:r>
              <a:rPr lang="en-US" sz="2400" dirty="0">
                <a:solidFill>
                  <a:schemeClr val="tx1"/>
                </a:solidFill>
                <a:latin typeface="Arial" panose="020B0604020202020204" pitchFamily="34" charset="0"/>
                <a:cs typeface="Arial" panose="020B0604020202020204" pitchFamily="34" charset="0"/>
              </a:rPr>
              <a:t>the employer in good faith believes it might pay for the particular job</a:t>
            </a:r>
          </a:p>
          <a:p>
            <a:pPr marL="457200" indent="-457200">
              <a:buFont typeface="+mj-lt"/>
              <a:buAutoNum type="arabicPeriod"/>
            </a:pPr>
            <a:r>
              <a:rPr lang="en-US" sz="2400" dirty="0">
                <a:solidFill>
                  <a:schemeClr val="tx1"/>
                </a:solidFill>
                <a:latin typeface="Arial" panose="020B0604020202020204" pitchFamily="34" charset="0"/>
                <a:cs typeface="Arial" panose="020B0604020202020204" pitchFamily="34" charset="0"/>
              </a:rPr>
              <a:t>General description of any </a:t>
            </a:r>
            <a:r>
              <a:rPr lang="en-US" sz="2400" i="1" dirty="0">
                <a:solidFill>
                  <a:schemeClr val="tx1"/>
                </a:solidFill>
                <a:latin typeface="Arial" panose="020B0604020202020204" pitchFamily="34" charset="0"/>
                <a:cs typeface="Arial" panose="020B0604020202020204" pitchFamily="34" charset="0"/>
              </a:rPr>
              <a:t>bonuses, commissions</a:t>
            </a:r>
            <a:r>
              <a:rPr lang="en-US" sz="2400" dirty="0">
                <a:solidFill>
                  <a:schemeClr val="tx1"/>
                </a:solidFill>
                <a:latin typeface="Arial" panose="020B0604020202020204" pitchFamily="34" charset="0"/>
                <a:cs typeface="Arial" panose="020B0604020202020204" pitchFamily="34" charset="0"/>
              </a:rPr>
              <a:t>, or other forms of compensation that are being offered for the job; and </a:t>
            </a:r>
          </a:p>
          <a:p>
            <a:pPr marL="457200" indent="-457200">
              <a:buFont typeface="+mj-lt"/>
              <a:buAutoNum type="arabicPeriod"/>
            </a:pPr>
            <a:r>
              <a:rPr lang="en-US" sz="2400" dirty="0">
                <a:solidFill>
                  <a:schemeClr val="tx1"/>
                </a:solidFill>
                <a:latin typeface="Arial" panose="020B0604020202020204" pitchFamily="34" charset="0"/>
                <a:cs typeface="Arial" panose="020B0604020202020204" pitchFamily="34" charset="0"/>
              </a:rPr>
              <a:t>General description of </a:t>
            </a:r>
            <a:r>
              <a:rPr lang="en-US" sz="2400" i="1" dirty="0">
                <a:solidFill>
                  <a:schemeClr val="tx1"/>
                </a:solidFill>
                <a:latin typeface="Arial" panose="020B0604020202020204" pitchFamily="34" charset="0"/>
                <a:cs typeface="Arial" panose="020B0604020202020204" pitchFamily="34" charset="0"/>
              </a:rPr>
              <a:t>all employment benefits </a:t>
            </a:r>
            <a:r>
              <a:rPr lang="en-US" sz="2400" dirty="0">
                <a:solidFill>
                  <a:schemeClr val="tx1"/>
                </a:solidFill>
                <a:latin typeface="Arial" panose="020B0604020202020204" pitchFamily="34" charset="0"/>
                <a:cs typeface="Arial" panose="020B0604020202020204" pitchFamily="34" charset="0"/>
              </a:rPr>
              <a:t>the employer is offering for the position (e.g., health care benefits, retirement benefits, benefits permitting paid days off (sick leave, parental leave, and paid time off, vacation), and any other benefits that must be reported for federal tax purposes, except minor perks.</a:t>
            </a:r>
          </a:p>
        </p:txBody>
      </p:sp>
    </p:spTree>
    <p:extLst>
      <p:ext uri="{BB962C8B-B14F-4D97-AF65-F5344CB8AC3E}">
        <p14:creationId xmlns:p14="http://schemas.microsoft.com/office/powerpoint/2010/main" val="2803223028"/>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3.xml><?xml version="1.0" encoding="utf-8"?>
<ds:datastoreItem xmlns:ds="http://schemas.openxmlformats.org/officeDocument/2006/customXml" ds:itemID="{FBD2D995-20F0-4C14-BF62-1248AB4B484D}">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{CB56B6A0-FA82-45D7-B2D2-CBBF9F1C5FBF}tf67061901_win32</Template>
  <TotalTime>717</TotalTime>
  <Words>3236</Words>
  <Application>Microsoft Office PowerPoint</Application>
  <PresentationFormat>Widescreen</PresentationFormat>
  <Paragraphs>166</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Franklin Gothic Book</vt:lpstr>
      <vt:lpstr>Franklin Gothic Demi</vt:lpstr>
      <vt:lpstr>Gill Sans MT</vt:lpstr>
      <vt:lpstr>Wingdings</vt:lpstr>
      <vt:lpstr>Wingdings 2</vt:lpstr>
      <vt:lpstr>DividendVTI</vt:lpstr>
      <vt:lpstr>MANAGING EMPLOYEES IN 2021</vt:lpstr>
      <vt:lpstr>agenda</vt:lpstr>
      <vt:lpstr>COVID Unemployment benefits</vt:lpstr>
      <vt:lpstr>There has been a significant increase in fraudulent claims and identity theft related to covid unemployment claims</vt:lpstr>
      <vt:lpstr>Equal Pay for Equal Work 2021</vt:lpstr>
      <vt:lpstr>Equal Pay for Equal Work 2021</vt:lpstr>
      <vt:lpstr>Equal Pay for Equal Work 2021</vt:lpstr>
      <vt:lpstr>Equal Pay for Equal Work 2021</vt:lpstr>
      <vt:lpstr>Posting requirements: Job postings</vt:lpstr>
      <vt:lpstr>Posting requirements: Promotional opportunities </vt:lpstr>
      <vt:lpstr>EXCEPTIONS to Posting requirement</vt:lpstr>
      <vt:lpstr>Considerations for employers</vt:lpstr>
      <vt:lpstr>Considerations for employers</vt:lpstr>
      <vt:lpstr>Colorado’s NEW Paid Sick Leaves</vt:lpstr>
      <vt:lpstr>Colorado’s New Paid Sick Leave: Paid Sick Leave</vt:lpstr>
      <vt:lpstr>Colorado’s New Paid Sick Leave: Paid Sick Leave</vt:lpstr>
      <vt:lpstr>Colorado’s New Paid Sick Leave: Paid Sick Leave</vt:lpstr>
      <vt:lpstr>Colorado’s New Paid Sick Leave: Public Health Emergency Leave</vt:lpstr>
      <vt:lpstr>Colorado’s New Paid Sick Leave: Public Health Emergency Leave</vt:lpstr>
      <vt:lpstr>Colorado’s New Paid Sick Leaves: For all leaves</vt:lpstr>
      <vt:lpstr>PHEW! Public Health Emergency Whistleblower Law</vt:lpstr>
      <vt:lpstr>Colorado secure savings program</vt:lpstr>
      <vt:lpstr>New “COMPS” Order revised</vt:lpstr>
      <vt:lpstr>Wait! There’s more: Colorado paid FMLA leave passed in 2020, begins 2024</vt:lpstr>
      <vt:lpstr>Wait! There’s more: Colorado paid FMLA leave passed in 2020, begins 2024</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EMPLOYERS AND THE COVID-19 VACCINE</dc:title>
  <dc:creator>Chuck Passaglia</dc:creator>
  <cp:lastModifiedBy>Chuck Passaglia</cp:lastModifiedBy>
  <cp:revision>58</cp:revision>
  <dcterms:created xsi:type="dcterms:W3CDTF">2021-03-30T14:55:06Z</dcterms:created>
  <dcterms:modified xsi:type="dcterms:W3CDTF">2021-04-20T18:23:01Z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